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57" r:id="rId6"/>
    <p:sldId id="259" r:id="rId7"/>
    <p:sldId id="260" r:id="rId8"/>
    <p:sldId id="261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498" autoAdjust="0"/>
    <p:restoredTop sz="94660"/>
  </p:normalViewPr>
  <p:slideViewPr>
    <p:cSldViewPr>
      <p:cViewPr varScale="1">
        <p:scale>
          <a:sx n="68" d="100"/>
          <a:sy n="68" d="100"/>
        </p:scale>
        <p:origin x="-181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172.16.5.81:8080/net/servlet/check?login=abc&amp;password=xyz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IN" dirty="0" smtClean="0"/>
              <a:t>Module-4</a:t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SERVLETS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6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Servlets APIs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 Classes</a:t>
            </a:r>
          </a:p>
          <a:p>
            <a:pPr marL="1100138" lvl="1" indent="-533400"/>
            <a:r>
              <a:rPr lang="en-US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GenericServlet</a:t>
            </a:r>
            <a:endParaRPr 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ServletContextEvent</a:t>
            </a:r>
            <a:endParaRPr 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ServletContextAttriubuteEvent</a:t>
            </a:r>
            <a:endParaRPr 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ServletInputStream</a:t>
            </a:r>
            <a:endParaRPr 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ServletOutputStream</a:t>
            </a:r>
            <a:endParaRPr 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ServletRequestWrapper</a:t>
            </a:r>
            <a:endParaRPr 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ServletResponseWrapper</a:t>
            </a:r>
            <a:endParaRPr 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609600" indent="-609600"/>
            <a:r>
              <a:rPr lang="en-US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Exception Classes</a:t>
            </a:r>
            <a:r>
              <a:rPr lang="en-US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100138" lvl="1" indent="-533400"/>
            <a:r>
              <a:rPr lang="en-US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ServletException</a:t>
            </a:r>
            <a:endParaRPr 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UnavailableException</a:t>
            </a:r>
            <a:endParaRPr 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600200"/>
            <a:ext cx="3480248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*  Methods </a:t>
            </a:r>
            <a:endParaRPr lang="en-US" sz="24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LifeCycle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Methods</a:t>
            </a:r>
          </a:p>
          <a:p>
            <a:pPr marL="1366838" lvl="2" indent="-457200"/>
            <a:r>
              <a:rPr lang="en-US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init</a:t>
            </a:r>
            <a:r>
              <a:rPr 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()</a:t>
            </a:r>
          </a:p>
          <a:p>
            <a:pPr marL="1366838" lvl="2" indent="-457200"/>
            <a:r>
              <a:rPr 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service()</a:t>
            </a:r>
          </a:p>
          <a:p>
            <a:pPr marL="1366838" lvl="2" indent="-457200"/>
            <a:r>
              <a:rPr 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destroy()</a:t>
            </a:r>
          </a:p>
          <a:p>
            <a:pPr marL="1100138" lvl="1" indent="-533400"/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Environment Methods</a:t>
            </a:r>
          </a:p>
          <a:p>
            <a:pPr marL="1366838" lvl="2" indent="-457200"/>
            <a:r>
              <a:rPr lang="en-US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getServletContext</a:t>
            </a:r>
            <a:r>
              <a:rPr 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() </a:t>
            </a:r>
          </a:p>
          <a:p>
            <a:pPr marL="1366838" lvl="2" indent="-457200"/>
            <a:r>
              <a:rPr lang="en-US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getInitParameter</a:t>
            </a:r>
            <a:r>
              <a:rPr 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(…)</a:t>
            </a:r>
          </a:p>
          <a:p>
            <a:pPr marL="1366838" lvl="2" indent="-457200"/>
            <a:r>
              <a:rPr lang="en-US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getInitParameterNames</a:t>
            </a:r>
            <a:r>
              <a:rPr 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()</a:t>
            </a:r>
          </a:p>
          <a:p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53000" y="1295400"/>
            <a:ext cx="0" cy="53340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1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Tomcat for Servlet Development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Tomcat is </a:t>
            </a:r>
            <a:r>
              <a:rPr lang="en-US" dirty="0" smtClean="0"/>
              <a:t>a lightweight</a:t>
            </a:r>
            <a:r>
              <a:rPr lang="en-US" dirty="0"/>
              <a:t>, easily configurable free web server and is widely used by users who are new </a:t>
            </a:r>
            <a:r>
              <a:rPr lang="en-US" dirty="0" smtClean="0"/>
              <a:t>to servlets.</a:t>
            </a:r>
          </a:p>
          <a:p>
            <a:r>
              <a:rPr lang="en-US" dirty="0"/>
              <a:t>install and configure the Tomcat web server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63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Simple Servlet program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dirty="0"/>
              <a:t>i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mport java.io.*;</a:t>
            </a:r>
          </a:p>
          <a:p>
            <a:pPr marL="0" indent="0">
              <a:buNone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import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javax.servlet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.*;</a:t>
            </a:r>
          </a:p>
          <a:p>
            <a:pPr marL="0" indent="0">
              <a:buNone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import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javax.servlet.http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.*;</a:t>
            </a:r>
          </a:p>
          <a:p>
            <a:pPr marL="0" indent="0">
              <a:buNone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public class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HelloWorldServlet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extends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HttpServlet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{</a:t>
            </a:r>
          </a:p>
          <a:p>
            <a:pPr marL="0" indent="0"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   public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doGet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HttpServletRequest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request,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HttpServletResponse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response)</a:t>
            </a:r>
          </a:p>
          <a:p>
            <a:pPr marL="0" indent="0"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    throws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IOException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ServletException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{</a:t>
            </a:r>
          </a:p>
          <a:p>
            <a:pPr marL="0" indent="0"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response.setContentType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("text/html");</a:t>
            </a:r>
          </a:p>
          <a:p>
            <a:pPr marL="0" indent="0"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PrintWriter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out =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response.getWriter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marL="0" indent="0"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out.println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("&lt;html&gt;&lt;head&gt;&lt;title&gt;Hello World Servlet&lt;/title&gt;&lt;/head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&gt;");</a:t>
            </a:r>
          </a:p>
          <a:p>
            <a:pPr marL="0" indent="0"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out.println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("&lt;body&gt;");</a:t>
            </a:r>
          </a:p>
          <a:p>
            <a:pPr marL="0" indent="0"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out.println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("&lt;h1&gt;Hello World!&lt;/h1&gt;");</a:t>
            </a:r>
          </a:p>
          <a:p>
            <a:pPr marL="0" indent="0"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out.println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("&lt;/body&gt;&lt;/html&gt;");</a:t>
            </a:r>
          </a:p>
          <a:p>
            <a:pPr marL="0" indent="0"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out.close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marL="0" indent="0"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         }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416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PASSING PARAMETERS TO SERVLETS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Like command line arguments, parameters can be passed to servlets. </a:t>
            </a:r>
            <a:endParaRPr lang="en-US" dirty="0" smtClean="0"/>
          </a:p>
          <a:p>
            <a:r>
              <a:rPr lang="en-US" dirty="0" smtClean="0"/>
              <a:t>Servlets </a:t>
            </a:r>
            <a:r>
              <a:rPr lang="en-US" dirty="0"/>
              <a:t>can access </a:t>
            </a:r>
            <a:r>
              <a:rPr lang="en-US" dirty="0" smtClean="0"/>
              <a:t>those parameters </a:t>
            </a:r>
            <a:r>
              <a:rPr lang="en-US" dirty="0"/>
              <a:t>and customize their tasks.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helps servlets to function differently in different </a:t>
            </a:r>
            <a:r>
              <a:rPr lang="en-US" dirty="0" smtClean="0"/>
              <a:t>situations without </a:t>
            </a:r>
            <a:r>
              <a:rPr lang="en-US" dirty="0"/>
              <a:t>recompiling the source code.</a:t>
            </a:r>
          </a:p>
          <a:p>
            <a:r>
              <a:rPr lang="en-US" dirty="0" smtClean="0"/>
              <a:t>There </a:t>
            </a:r>
            <a:r>
              <a:rPr lang="en-US" dirty="0"/>
              <a:t>are two ways in which you can pass parameters to a servlet: using </a:t>
            </a:r>
            <a:r>
              <a:rPr lang="en-US" b="1" dirty="0"/>
              <a:t>URL</a:t>
            </a:r>
            <a:r>
              <a:rPr lang="en-US" dirty="0"/>
              <a:t> and using </a:t>
            </a:r>
            <a:r>
              <a:rPr lang="en-US" b="1" dirty="0"/>
              <a:t>HTML </a:t>
            </a:r>
            <a:r>
              <a:rPr lang="en-US" b="1" dirty="0" smtClean="0"/>
              <a:t>form.</a:t>
            </a:r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6995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PASSING PARAMETERS TO SERVLETS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Parameters can be passed to servlets directly using </a:t>
            </a:r>
            <a:r>
              <a:rPr lang="en-US" b="1" dirty="0" smtClean="0"/>
              <a:t>URL.</a:t>
            </a:r>
          </a:p>
          <a:p>
            <a:r>
              <a:rPr lang="en-US" dirty="0" smtClean="0"/>
              <a:t> </a:t>
            </a:r>
            <a:r>
              <a:rPr lang="en-US" dirty="0"/>
              <a:t>In this case parameters and their values are attached directly to the URL when you use the URL to call the </a:t>
            </a:r>
            <a:r>
              <a:rPr lang="en-US" dirty="0" smtClean="0"/>
              <a:t>servlet.</a:t>
            </a:r>
          </a:p>
          <a:p>
            <a:r>
              <a:rPr lang="en-US" dirty="0"/>
              <a:t>The URL and parameters are separated by ‘?’ character. The character ? says “here are the parameters”. Each parameter takes the form </a:t>
            </a:r>
            <a:r>
              <a:rPr lang="en-US" b="1" dirty="0"/>
              <a:t>name=value</a:t>
            </a:r>
            <a:r>
              <a:rPr lang="en-US" dirty="0"/>
              <a:t>. Multiple parameters are separated by the ‘&amp;’ </a:t>
            </a:r>
            <a:r>
              <a:rPr lang="en-US" dirty="0" smtClean="0"/>
              <a:t>character.</a:t>
            </a:r>
          </a:p>
          <a:p>
            <a:r>
              <a:rPr lang="en-US" b="1" dirty="0" smtClean="0"/>
              <a:t>Example:</a:t>
            </a:r>
          </a:p>
          <a:p>
            <a:pPr marL="0" indent="0">
              <a:buNone/>
            </a:pPr>
            <a:r>
              <a:rPr lang="en-IN" dirty="0" smtClean="0"/>
              <a:t>         </a:t>
            </a:r>
            <a:r>
              <a:rPr lang="en-IN" sz="2100" dirty="0" smtClean="0">
                <a:hlinkClick r:id="rId2"/>
              </a:rPr>
              <a:t>http</a:t>
            </a:r>
            <a:r>
              <a:rPr lang="en-IN" sz="2100" dirty="0">
                <a:hlinkClick r:id="rId2"/>
              </a:rPr>
              <a:t>://</a:t>
            </a:r>
            <a:r>
              <a:rPr lang="en-IN" sz="2100" dirty="0" smtClean="0">
                <a:hlinkClick r:id="rId2"/>
              </a:rPr>
              <a:t>172.16.5.81:8080/net/servlet/check?login=abc&amp;password=xyz</a:t>
            </a:r>
            <a:endParaRPr lang="en-IN" sz="2100" dirty="0" smtClean="0"/>
          </a:p>
          <a:p>
            <a:pPr marL="0" indent="0">
              <a:buNone/>
            </a:pPr>
            <a:endParaRPr lang="en-IN" sz="2100" dirty="0" smtClean="0"/>
          </a:p>
          <a:p>
            <a:pPr marL="0" indent="0">
              <a:buNone/>
            </a:pPr>
            <a:r>
              <a:rPr lang="en-US" sz="2100" b="1" i="1" dirty="0"/>
              <a:t>Certain special characters such </a:t>
            </a:r>
            <a:r>
              <a:rPr lang="en-US" sz="2100" b="1" i="1" dirty="0">
                <a:solidFill>
                  <a:srgbClr val="FF0000"/>
                </a:solidFill>
              </a:rPr>
              <a:t>as space </a:t>
            </a:r>
            <a:r>
              <a:rPr lang="en-US" sz="2100" b="1" i="1" dirty="0"/>
              <a:t>and </a:t>
            </a:r>
            <a:r>
              <a:rPr lang="en-US" sz="2100" b="1" i="1" dirty="0">
                <a:solidFill>
                  <a:srgbClr val="FF0000"/>
                </a:solidFill>
              </a:rPr>
              <a:t>quote (“) </a:t>
            </a:r>
            <a:r>
              <a:rPr lang="en-US" sz="2100" b="1" i="1" dirty="0"/>
              <a:t>are not allowed directly in the URL. </a:t>
            </a:r>
            <a:r>
              <a:rPr lang="en-US" sz="2100" b="1" i="1" dirty="0" smtClean="0"/>
              <a:t>These characters </a:t>
            </a:r>
            <a:r>
              <a:rPr lang="en-US" sz="2100" b="1" i="1" dirty="0"/>
              <a:t>are encoded in the </a:t>
            </a:r>
            <a:r>
              <a:rPr lang="en-US" sz="2100" b="1" i="1" dirty="0">
                <a:solidFill>
                  <a:srgbClr val="FF0000"/>
                </a:solidFill>
              </a:rPr>
              <a:t>%</a:t>
            </a:r>
            <a:r>
              <a:rPr lang="en-US" sz="2100" b="1" i="1" dirty="0" err="1">
                <a:solidFill>
                  <a:srgbClr val="FF0000"/>
                </a:solidFill>
              </a:rPr>
              <a:t>hh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/>
              <a:t>format where </a:t>
            </a:r>
            <a:r>
              <a:rPr lang="en-US" sz="2100" b="1" i="1" dirty="0" err="1"/>
              <a:t>hh</a:t>
            </a:r>
            <a:r>
              <a:rPr lang="en-US" sz="2100" b="1" i="1" dirty="0"/>
              <a:t> is the hex code of the character. For example, %20</a:t>
            </a:r>
            <a:r>
              <a:rPr lang="en-US" sz="2100" b="1" i="1" dirty="0" smtClean="0"/>
              <a:t>, %</a:t>
            </a:r>
            <a:r>
              <a:rPr lang="en-US" sz="2100" b="1" i="1" dirty="0"/>
              <a:t>22, and %7E represent the space, quote, and tilde (~) characters, </a:t>
            </a:r>
            <a:r>
              <a:rPr lang="en-US" sz="2100" b="1" i="1" dirty="0" smtClean="0"/>
              <a:t>respectively.</a:t>
            </a:r>
            <a:endParaRPr lang="en-IN" sz="2100" b="1" i="1" dirty="0"/>
          </a:p>
        </p:txBody>
      </p:sp>
    </p:spTree>
    <p:extLst>
      <p:ext uri="{BB962C8B-B14F-4D97-AF65-F5344CB8AC3E}">
        <p14:creationId xmlns:p14="http://schemas.microsoft.com/office/powerpoint/2010/main" val="33885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PASSING PARAMETERS TO SERVLETS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disadvantages </a:t>
            </a:r>
            <a:r>
              <a:rPr lang="en-US" dirty="0"/>
              <a:t>of passing parameters using URLs is that users can view the </a:t>
            </a:r>
            <a:r>
              <a:rPr lang="en-US" dirty="0" smtClean="0"/>
              <a:t>parameter names </a:t>
            </a:r>
            <a:r>
              <a:rPr lang="en-US" dirty="0"/>
              <a:t>with their values </a:t>
            </a:r>
            <a:r>
              <a:rPr lang="en-US" dirty="0" smtClean="0"/>
              <a:t>passed and the </a:t>
            </a:r>
            <a:r>
              <a:rPr lang="en-US" dirty="0"/>
              <a:t>number of parameters that we can pass is also limited</a:t>
            </a:r>
            <a:r>
              <a:rPr lang="en-US" dirty="0" smtClean="0"/>
              <a:t>.</a:t>
            </a:r>
          </a:p>
          <a:p>
            <a:r>
              <a:rPr lang="en-US" dirty="0"/>
              <a:t>HTML forms can be </a:t>
            </a:r>
            <a:r>
              <a:rPr lang="en-US" dirty="0" smtClean="0"/>
              <a:t>used to </a:t>
            </a:r>
            <a:r>
              <a:rPr lang="en-US" dirty="0"/>
              <a:t>pass parameters in a convenient </a:t>
            </a:r>
            <a:r>
              <a:rPr lang="en-US" dirty="0" smtClean="0"/>
              <a:t>way</a:t>
            </a:r>
          </a:p>
          <a:p>
            <a:pPr marL="0" indent="0">
              <a:buNone/>
            </a:pPr>
            <a:r>
              <a:rPr lang="en-IN" dirty="0"/>
              <a:t>&lt;form </a:t>
            </a:r>
            <a:r>
              <a:rPr lang="en-IN" b="1" dirty="0"/>
              <a:t>method='post' action=</a:t>
            </a:r>
            <a:r>
              <a:rPr lang="en-IN" sz="2100" b="1" dirty="0"/>
              <a:t>'http://172.16.5.81:8080/net/servlet/check'</a:t>
            </a:r>
            <a:r>
              <a:rPr lang="en-IN" sz="3100" dirty="0"/>
              <a:t>&gt;</a:t>
            </a:r>
            <a:endParaRPr lang="en-IN" sz="2100" dirty="0"/>
          </a:p>
          <a:p>
            <a:pPr marL="0" indent="0">
              <a:buNone/>
            </a:pPr>
            <a:r>
              <a:rPr lang="en-IN" dirty="0" smtClean="0"/>
              <a:t>    Login</a:t>
            </a:r>
            <a:r>
              <a:rPr lang="en-IN" dirty="0"/>
              <a:t>:&lt;input type='text' </a:t>
            </a:r>
            <a:r>
              <a:rPr lang="en-IN" b="1" dirty="0"/>
              <a:t>name='login'</a:t>
            </a:r>
            <a:r>
              <a:rPr lang="en-IN" dirty="0"/>
              <a:t>&gt;&lt;</a:t>
            </a:r>
            <a:r>
              <a:rPr lang="en-IN" dirty="0" err="1"/>
              <a:t>br</a:t>
            </a:r>
            <a:r>
              <a:rPr lang="en-IN" dirty="0"/>
              <a:t> /&gt;</a:t>
            </a:r>
          </a:p>
          <a:p>
            <a:pPr marL="0" indent="0">
              <a:buNone/>
            </a:pPr>
            <a:r>
              <a:rPr lang="en-IN" dirty="0" smtClean="0"/>
              <a:t>    Password</a:t>
            </a:r>
            <a:r>
              <a:rPr lang="en-IN" dirty="0"/>
              <a:t>:&lt;input type='password' </a:t>
            </a:r>
            <a:r>
              <a:rPr lang="en-IN" b="1" dirty="0"/>
              <a:t>name='password'</a:t>
            </a:r>
            <a:r>
              <a:rPr lang="en-IN" dirty="0"/>
              <a:t>&gt;&lt;</a:t>
            </a:r>
            <a:r>
              <a:rPr lang="en-IN" dirty="0" err="1"/>
              <a:t>br</a:t>
            </a:r>
            <a:r>
              <a:rPr lang="en-IN" dirty="0"/>
              <a:t>/&gt;</a:t>
            </a:r>
          </a:p>
          <a:p>
            <a:pPr marL="0" indent="0">
              <a:buNone/>
            </a:pPr>
            <a:r>
              <a:rPr lang="en-US" dirty="0" smtClean="0"/>
              <a:t>    &lt;</a:t>
            </a:r>
            <a:r>
              <a:rPr lang="en-US" dirty="0"/>
              <a:t>input type='submit' value='Login'&gt;</a:t>
            </a:r>
          </a:p>
          <a:p>
            <a:pPr marL="0" indent="0">
              <a:buNone/>
            </a:pPr>
            <a:r>
              <a:rPr lang="en-IN" dirty="0"/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26756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Cookies in Servlet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Cookies are the textual information that is stored in key-value pair format to the client’s browser during multiple requests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server treats every client request as a new one so to avoid this situation cookies are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used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client generates a request, the server gives the response with cookies having an id which are then stored in the client’s browser.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Thus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if the client generates a second request, a cookie with the matched id is also sent to the server.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server will fetch the cookie id, if found it will treat it as an old request otherwise the request is considered new.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33947"/>
            <a:ext cx="4953000" cy="214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Cookies in Servlet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In order to use cookies in java, use a Cookie class that is present in </a:t>
            </a:r>
            <a:r>
              <a:rPr lang="en-US" sz="2000" dirty="0" err="1"/>
              <a:t>javax.servlet.http</a:t>
            </a:r>
            <a:r>
              <a:rPr lang="en-US" sz="2000" dirty="0"/>
              <a:t> package</a:t>
            </a:r>
            <a:r>
              <a:rPr lang="en-US" dirty="0"/>
              <a:t>.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7467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7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Cookies in Servlet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400" dirty="0" smtClean="0"/>
              <a:t>Index.html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r>
              <a:rPr lang="en-IN" sz="2400" dirty="0" smtClean="0"/>
              <a:t>First.java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 class First extends </a:t>
            </a:r>
            <a:r>
              <a:rPr lang="en-IN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HttpServlet</a:t>
            </a:r>
            <a:r>
              <a:rPr lang="en-I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{</a:t>
            </a:r>
            <a:endParaRPr lang="en-I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048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8006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800600"/>
            <a:ext cx="3416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Cookies in Servlet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US" sz="8000" b="1" dirty="0"/>
              <a:t>clone(): </a:t>
            </a:r>
            <a:r>
              <a:rPr lang="en-US" sz="8000" dirty="0"/>
              <a:t>Overrides the standard </a:t>
            </a:r>
            <a:r>
              <a:rPr lang="en-US" sz="8000" dirty="0" err="1"/>
              <a:t>java.lang.Object.clone</a:t>
            </a:r>
            <a:r>
              <a:rPr lang="en-US" sz="8000" dirty="0"/>
              <a:t> method to return a copy of this Cookie.</a:t>
            </a:r>
          </a:p>
          <a:p>
            <a:pPr fontAlgn="base"/>
            <a:r>
              <a:rPr lang="en-US" sz="8000" b="1" dirty="0" err="1"/>
              <a:t>getComment</a:t>
            </a:r>
            <a:r>
              <a:rPr lang="en-US" sz="8000" b="1" dirty="0"/>
              <a:t>(): </a:t>
            </a:r>
            <a:r>
              <a:rPr lang="en-US" sz="8000" dirty="0"/>
              <a:t>Returns the comment describing the purpose of this cookie, or null if the cookie has no comment.</a:t>
            </a:r>
          </a:p>
          <a:p>
            <a:pPr fontAlgn="base"/>
            <a:r>
              <a:rPr lang="en-US" sz="8000" b="1" dirty="0" err="1" smtClean="0"/>
              <a:t>getDomain</a:t>
            </a:r>
            <a:r>
              <a:rPr lang="en-US" sz="8000" b="1" dirty="0" smtClean="0"/>
              <a:t>(): </a:t>
            </a:r>
            <a:r>
              <a:rPr lang="en-US" sz="8000" dirty="0" smtClean="0"/>
              <a:t>Gets </a:t>
            </a:r>
            <a:r>
              <a:rPr lang="en-US" sz="8000" dirty="0"/>
              <a:t>the domain name of this Cookie.</a:t>
            </a:r>
          </a:p>
          <a:p>
            <a:pPr fontAlgn="base"/>
            <a:r>
              <a:rPr lang="en-US" sz="8000" b="1" dirty="0" err="1"/>
              <a:t>getMaxAge</a:t>
            </a:r>
            <a:r>
              <a:rPr lang="en-US" sz="8000" b="1" dirty="0"/>
              <a:t>(): </a:t>
            </a:r>
            <a:r>
              <a:rPr lang="en-US" sz="8000" dirty="0"/>
              <a:t>Gets the maximum age in seconds of this Cookie.</a:t>
            </a:r>
          </a:p>
          <a:p>
            <a:pPr fontAlgn="base"/>
            <a:r>
              <a:rPr lang="en-US" sz="8000" b="1" dirty="0" err="1"/>
              <a:t>getName</a:t>
            </a:r>
            <a:r>
              <a:rPr lang="en-US" sz="8000" b="1" dirty="0"/>
              <a:t>(): </a:t>
            </a:r>
            <a:r>
              <a:rPr lang="en-US" sz="8000" dirty="0"/>
              <a:t>Returns the name of the cookie.</a:t>
            </a:r>
          </a:p>
          <a:p>
            <a:pPr fontAlgn="base"/>
            <a:r>
              <a:rPr lang="en-US" sz="8000" b="1" dirty="0" err="1"/>
              <a:t>getPath</a:t>
            </a:r>
            <a:r>
              <a:rPr lang="en-US" sz="8000" b="1" dirty="0"/>
              <a:t>(): </a:t>
            </a:r>
            <a:r>
              <a:rPr lang="en-US" sz="8000" dirty="0"/>
              <a:t>Returns the path on the server to which the browser returns this cookie.</a:t>
            </a:r>
          </a:p>
          <a:p>
            <a:pPr fontAlgn="base"/>
            <a:r>
              <a:rPr lang="en-US" sz="8000" b="1" dirty="0" err="1"/>
              <a:t>getSecure</a:t>
            </a:r>
            <a:r>
              <a:rPr lang="en-US" sz="8000" b="1" dirty="0"/>
              <a:t>(): </a:t>
            </a:r>
            <a:r>
              <a:rPr lang="en-US" sz="8000" dirty="0"/>
              <a:t>Returns true if the browser is sending cookies only over a secure protocol, or false if the browser can send cookies using any protocol.</a:t>
            </a:r>
          </a:p>
          <a:p>
            <a:pPr fontAlgn="base"/>
            <a:r>
              <a:rPr lang="en-US" sz="8000" b="1" dirty="0" err="1"/>
              <a:t>getValue</a:t>
            </a:r>
            <a:r>
              <a:rPr lang="en-US" sz="8000" b="1" dirty="0"/>
              <a:t>(): </a:t>
            </a:r>
            <a:r>
              <a:rPr lang="en-US" sz="8000" dirty="0"/>
              <a:t>Gets the current value of this Cookie.</a:t>
            </a:r>
          </a:p>
          <a:p>
            <a:pPr fontAlgn="base"/>
            <a:r>
              <a:rPr lang="en-US" sz="8000" b="1" dirty="0" err="1"/>
              <a:t>getVersion</a:t>
            </a:r>
            <a:r>
              <a:rPr lang="en-US" sz="8000" b="1" dirty="0"/>
              <a:t>(): </a:t>
            </a:r>
            <a:r>
              <a:rPr lang="en-US" sz="8000" dirty="0"/>
              <a:t>Returns the version of the protocol this cookie complies with.</a:t>
            </a:r>
          </a:p>
          <a:p>
            <a:pPr fontAlgn="base"/>
            <a:r>
              <a:rPr lang="en-US" sz="8000" b="1" dirty="0" err="1"/>
              <a:t>setValue</a:t>
            </a:r>
            <a:r>
              <a:rPr lang="en-US" sz="8000" b="1" dirty="0"/>
              <a:t>(String </a:t>
            </a:r>
            <a:r>
              <a:rPr lang="en-US" sz="8000" b="1" dirty="0" err="1"/>
              <a:t>newValue</a:t>
            </a:r>
            <a:r>
              <a:rPr lang="en-US" sz="8000" b="1" dirty="0"/>
              <a:t>)</a:t>
            </a:r>
            <a:r>
              <a:rPr lang="en-US" sz="8000" dirty="0"/>
              <a:t>: Assigns a new value to this Cookie.</a:t>
            </a:r>
          </a:p>
          <a:p>
            <a:pPr fontAlgn="base"/>
            <a:r>
              <a:rPr lang="en-US" sz="8000" b="1" dirty="0" err="1"/>
              <a:t>setVersion</a:t>
            </a:r>
            <a:r>
              <a:rPr lang="en-US" sz="8000" b="1" dirty="0"/>
              <a:t>(int v):</a:t>
            </a:r>
            <a:r>
              <a:rPr lang="en-US" sz="8000" dirty="0"/>
              <a:t> Sets the version of the cookie protocol that this Cookie complies with.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02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SERVLET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i="1" dirty="0"/>
              <a:t>servlet </a:t>
            </a:r>
            <a:r>
              <a:rPr lang="en-US" sz="2800" dirty="0"/>
              <a:t>is a Java </a:t>
            </a:r>
            <a:r>
              <a:rPr lang="en-US" sz="2800" dirty="0" smtClean="0"/>
              <a:t>class </a:t>
            </a:r>
            <a:r>
              <a:rPr lang="en-US" sz="2800" dirty="0"/>
              <a:t>that is used to extend the </a:t>
            </a:r>
            <a:r>
              <a:rPr lang="en-US" sz="2800" dirty="0" smtClean="0"/>
              <a:t>capabilities of servers, </a:t>
            </a:r>
            <a:r>
              <a:rPr lang="en-US" sz="2800" dirty="0"/>
              <a:t>that host applications access via a </a:t>
            </a:r>
            <a:r>
              <a:rPr lang="en-US" sz="2800" b="1" dirty="0"/>
              <a:t>request-response</a:t>
            </a:r>
            <a:r>
              <a:rPr lang="en-US" sz="2800" dirty="0"/>
              <a:t> </a:t>
            </a:r>
            <a:r>
              <a:rPr lang="en-US" sz="2800" dirty="0" smtClean="0"/>
              <a:t>programming </a:t>
            </a:r>
            <a:r>
              <a:rPr lang="en-IN" sz="2800" dirty="0" smtClean="0"/>
              <a:t>model.</a:t>
            </a:r>
          </a:p>
          <a:p>
            <a:endParaRPr lang="en-IN" sz="2800" dirty="0" smtClean="0"/>
          </a:p>
          <a:p>
            <a:r>
              <a:rPr lang="en-US" sz="2800" dirty="0"/>
              <a:t>The </a:t>
            </a:r>
            <a:r>
              <a:rPr lang="en-US" sz="2800" b="1" dirty="0" err="1"/>
              <a:t>javax.servlet</a:t>
            </a:r>
            <a:r>
              <a:rPr lang="en-US" sz="2800" dirty="0"/>
              <a:t> and </a:t>
            </a:r>
            <a:r>
              <a:rPr lang="en-US" sz="2800" b="1" dirty="0" err="1"/>
              <a:t>javax.servlet.http</a:t>
            </a:r>
            <a:r>
              <a:rPr lang="en-US" sz="2800" dirty="0"/>
              <a:t> packages provide interfaces </a:t>
            </a:r>
            <a:r>
              <a:rPr lang="en-US" sz="2800" dirty="0" smtClean="0"/>
              <a:t>and classes </a:t>
            </a:r>
            <a:r>
              <a:rPr lang="en-US" sz="2800" dirty="0"/>
              <a:t>for writing servlets.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446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JSP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JSP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 stands for 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Jakarta Server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Pages(JSP;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formerly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Java Server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Pages).</a:t>
            </a: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a server-side technology which is used for creating web applications. It is used to create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dynamic web content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 consists of both HTML tags and JSP tags.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this, JSP tags are used to insert JAVA code into HTML pages.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an advanced version of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Servlet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Technology i.e. a web-based technology that helps us to create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dynamic and platform-independent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pages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JSP is first converted into a servlet by the JSP container before processing the client’s request.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JSP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JSP more advantageous than Servlet?</a:t>
            </a:r>
          </a:p>
          <a:p>
            <a:pPr lvl="1" fontAlgn="base"/>
            <a:endParaRPr lang="en-US" dirty="0" smtClean="0"/>
          </a:p>
          <a:p>
            <a:pPr lvl="1" fontAlgn="base"/>
            <a:r>
              <a:rPr lang="en-US" dirty="0" smtClean="0"/>
              <a:t>They </a:t>
            </a:r>
            <a:r>
              <a:rPr lang="en-US" dirty="0"/>
              <a:t>are easy to maintain.</a:t>
            </a:r>
          </a:p>
          <a:p>
            <a:pPr lvl="1" fontAlgn="base"/>
            <a:r>
              <a:rPr lang="en-US" dirty="0"/>
              <a:t>No recompilation or redeployment is required.</a:t>
            </a:r>
          </a:p>
          <a:p>
            <a:pPr lvl="1" fontAlgn="base"/>
            <a:r>
              <a:rPr lang="en-US" dirty="0"/>
              <a:t>Less coding is required in JSP.</a:t>
            </a:r>
          </a:p>
          <a:p>
            <a:pPr lvl="1" fontAlgn="base"/>
            <a:r>
              <a:rPr lang="en-US" dirty="0"/>
              <a:t>JSP has access to the entire API of JAVA.</a:t>
            </a:r>
          </a:p>
          <a:p>
            <a:pPr lvl="1" fontAlgn="base"/>
            <a:r>
              <a:rPr lang="en-US" dirty="0"/>
              <a:t>JSP are extended version of Servlet.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16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JSP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32500" lnSpcReduction="20000"/>
          </a:bodyPr>
          <a:lstStyle/>
          <a:p>
            <a:r>
              <a:rPr lang="en-IN" sz="8600" b="1" dirty="0"/>
              <a:t>Features of </a:t>
            </a:r>
            <a:r>
              <a:rPr lang="en-IN" sz="8600" b="1" dirty="0" smtClean="0"/>
              <a:t>JSP</a:t>
            </a:r>
          </a:p>
          <a:p>
            <a:pPr marL="0" indent="0">
              <a:buNone/>
            </a:pPr>
            <a:endParaRPr lang="en-IN" sz="8600" b="1" dirty="0"/>
          </a:p>
          <a:p>
            <a:pPr lvl="1" fontAlgn="base"/>
            <a:r>
              <a:rPr lang="en-US" sz="6000" b="1" dirty="0"/>
              <a:t>Coding in JSP is easy</a:t>
            </a:r>
            <a:r>
              <a:rPr lang="en-US" sz="6000" dirty="0"/>
              <a:t> : As it is just adding JAVA code to HTML/XML.</a:t>
            </a:r>
          </a:p>
          <a:p>
            <a:pPr lvl="1" fontAlgn="base"/>
            <a:r>
              <a:rPr lang="en-US" sz="6000" b="1" dirty="0"/>
              <a:t>Reduction in the length of Code</a:t>
            </a:r>
            <a:r>
              <a:rPr lang="en-US" sz="6000" dirty="0"/>
              <a:t> : In JSP we use action tags, custom tags etc.</a:t>
            </a:r>
          </a:p>
          <a:p>
            <a:pPr lvl="1" fontAlgn="base"/>
            <a:r>
              <a:rPr lang="en-US" sz="6000" b="1" dirty="0"/>
              <a:t>Connection to Database is easier</a:t>
            </a:r>
            <a:r>
              <a:rPr lang="en-US" sz="6000" dirty="0"/>
              <a:t> : It is easier to connect website to database and allows to read or write data easily to the database.</a:t>
            </a:r>
          </a:p>
          <a:p>
            <a:pPr lvl="1" fontAlgn="base"/>
            <a:r>
              <a:rPr lang="en-US" sz="6000" b="1" dirty="0"/>
              <a:t>Make Interactive websites</a:t>
            </a:r>
            <a:r>
              <a:rPr lang="en-US" sz="6000" dirty="0"/>
              <a:t> : In this we can create dynamic web pages which helps user to interact in real time environment.</a:t>
            </a:r>
          </a:p>
          <a:p>
            <a:pPr lvl="1" fontAlgn="base"/>
            <a:r>
              <a:rPr lang="en-US" sz="6000" b="1" dirty="0"/>
              <a:t>Portable, Powerful, flexible and easy to maintain</a:t>
            </a:r>
            <a:r>
              <a:rPr lang="en-US" sz="6000" dirty="0"/>
              <a:t> : as these are browser and server independent.</a:t>
            </a:r>
          </a:p>
          <a:p>
            <a:pPr lvl="1" fontAlgn="base"/>
            <a:r>
              <a:rPr lang="en-US" sz="6000" b="1" dirty="0"/>
              <a:t>No Redeployment and No Re-Compilation</a:t>
            </a:r>
            <a:r>
              <a:rPr lang="en-US" sz="6000" dirty="0"/>
              <a:t> : It is dynamic, secure and platform independent so no need to re-compilation.</a:t>
            </a:r>
          </a:p>
          <a:p>
            <a:pPr lvl="1" fontAlgn="base"/>
            <a:r>
              <a:rPr lang="en-US" sz="6000" b="1" dirty="0"/>
              <a:t>Extension to Servlet</a:t>
            </a:r>
            <a:r>
              <a:rPr lang="en-US" sz="6000" dirty="0"/>
              <a:t> : as it has all features of servlets, implicit objects and custom </a:t>
            </a:r>
            <a:r>
              <a:rPr lang="en-US" sz="6000" dirty="0" smtClean="0"/>
              <a:t>tag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06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JSP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JSP life cycle</a:t>
            </a:r>
          </a:p>
          <a:p>
            <a:pPr marL="0" indent="0">
              <a:buNone/>
            </a:pPr>
            <a:r>
              <a:rPr lang="en-IN" dirty="0" smtClean="0"/>
              <a:t>the JAP pages follows 3 phases:</a:t>
            </a:r>
          </a:p>
          <a:p>
            <a:pPr lvl="1"/>
            <a:r>
              <a:rPr lang="en-IN" sz="2400" dirty="0" smtClean="0"/>
              <a:t>Initialization (</a:t>
            </a:r>
            <a:r>
              <a:rPr lang="en-IN" sz="2400" dirty="0" err="1" smtClean="0"/>
              <a:t>jspInit</a:t>
            </a:r>
            <a:r>
              <a:rPr lang="en-IN" sz="2400" dirty="0" smtClean="0"/>
              <a:t>() </a:t>
            </a:r>
            <a:r>
              <a:rPr lang="en-IN" sz="2400" dirty="0" err="1" smtClean="0"/>
              <a:t>methos</a:t>
            </a:r>
            <a:r>
              <a:rPr lang="en-IN" sz="2400" dirty="0" smtClean="0"/>
              <a:t> is used to invoke by container).</a:t>
            </a:r>
          </a:p>
          <a:p>
            <a:pPr lvl="1"/>
            <a:r>
              <a:rPr lang="en-IN" sz="2400" dirty="0" smtClean="0"/>
              <a:t>Request Processing (</a:t>
            </a:r>
            <a:r>
              <a:rPr lang="en-IN" sz="2400" dirty="0" err="1" smtClean="0"/>
              <a:t>jspService</a:t>
            </a:r>
            <a:r>
              <a:rPr lang="en-IN" sz="2400" dirty="0" smtClean="0"/>
              <a:t>() method is invoked).</a:t>
            </a:r>
          </a:p>
          <a:p>
            <a:pPr lvl="1"/>
            <a:r>
              <a:rPr lang="en-IN" sz="2400" dirty="0" smtClean="0"/>
              <a:t>Destroy (</a:t>
            </a:r>
            <a:r>
              <a:rPr lang="en-IN" sz="2400" dirty="0" err="1" smtClean="0"/>
              <a:t>jspDestroy</a:t>
            </a:r>
            <a:r>
              <a:rPr lang="en-IN" sz="2400" dirty="0" smtClean="0"/>
              <a:t>() method is invoked).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495800"/>
            <a:ext cx="8102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JSP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1"/>
            <a:ext cx="8229600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1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JSP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There are five different types of scripting </a:t>
            </a:r>
            <a:r>
              <a:rPr lang="en-US" sz="2400" dirty="0" smtClean="0"/>
              <a:t>elements:</a:t>
            </a:r>
          </a:p>
          <a:p>
            <a:pPr lvl="1"/>
            <a:endParaRPr lang="en-I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4676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715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heavy" dirty="0"/>
              <a:t>JSP </a:t>
            </a:r>
            <a:r>
              <a:rPr lang="en-US" b="1" u="heavy" dirty="0" err="1"/>
              <a:t>scriptlet</a:t>
            </a:r>
            <a:r>
              <a:rPr lang="en-US" b="1" u="heavy" dirty="0"/>
              <a:t> tag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n-US" b="1" u="heavy" dirty="0" smtClean="0"/>
          </a:p>
          <a:p>
            <a:pPr marL="0" lvl="0" indent="0">
              <a:buNone/>
            </a:pPr>
            <a:r>
              <a:rPr lang="en-US" b="1" u="heavy" dirty="0" smtClean="0"/>
              <a:t>JSP </a:t>
            </a:r>
            <a:r>
              <a:rPr lang="en-US" b="1" u="heavy" dirty="0" err="1"/>
              <a:t>scriptlet</a:t>
            </a:r>
            <a:r>
              <a:rPr lang="en-US" b="1" u="heavy" dirty="0"/>
              <a:t> tag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scriptlet</a:t>
            </a:r>
            <a:r>
              <a:rPr lang="en-US" dirty="0"/>
              <a:t> tag is used to execute java source code in JSP.</a:t>
            </a:r>
            <a:endParaRPr lang="en-IN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Syntax:</a:t>
            </a:r>
          </a:p>
          <a:p>
            <a:pPr marL="0" indent="0">
              <a:buNone/>
            </a:pPr>
            <a:r>
              <a:rPr lang="en-US" b="1" dirty="0" smtClean="0"/>
              <a:t>&lt;% </a:t>
            </a:r>
            <a:r>
              <a:rPr lang="en-US" b="1" dirty="0"/>
              <a:t>java source code %&gt;</a:t>
            </a:r>
            <a:endParaRPr lang="en-IN" b="1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In this example, we are displaying a welcome message.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&lt;html&gt;</a:t>
            </a:r>
            <a:endParaRPr lang="en-IN" dirty="0"/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body&gt;</a:t>
            </a:r>
            <a:endParaRPr lang="en-IN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&lt;% </a:t>
            </a:r>
            <a:r>
              <a:rPr lang="en-US" b="1" dirty="0" err="1"/>
              <a:t>out.print</a:t>
            </a:r>
            <a:r>
              <a:rPr lang="en-US" b="1" dirty="0"/>
              <a:t>("welcome to </a:t>
            </a:r>
            <a:r>
              <a:rPr lang="en-US" b="1" dirty="0" err="1"/>
              <a:t>jsp</a:t>
            </a:r>
            <a:r>
              <a:rPr lang="en-US" b="1" dirty="0"/>
              <a:t>"); %&gt;</a:t>
            </a:r>
            <a:endParaRPr lang="en-IN" b="1" dirty="0"/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/>
              <a:t>body&gt;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&lt;/html&gt;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4551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heavy" dirty="0"/>
              <a:t>JSP </a:t>
            </a:r>
            <a:r>
              <a:rPr lang="en-US" b="1" u="heavy" dirty="0" err="1"/>
              <a:t>scriptlet</a:t>
            </a:r>
            <a:r>
              <a:rPr lang="en-US" b="1" u="heavy" dirty="0"/>
              <a:t> tag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Example of JSP </a:t>
            </a:r>
            <a:r>
              <a:rPr lang="en-US" sz="2400" dirty="0" err="1"/>
              <a:t>scriptlet</a:t>
            </a:r>
            <a:r>
              <a:rPr lang="en-US" sz="2400" dirty="0"/>
              <a:t> tag that prints the user name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5503"/>
              </p:ext>
            </p:extLst>
          </p:nvPr>
        </p:nvGraphicFramePr>
        <p:xfrm>
          <a:off x="457200" y="2438400"/>
          <a:ext cx="7963154" cy="3657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57777"/>
                <a:gridCol w="39053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Index.html</a:t>
                      </a:r>
                    </a:p>
                    <a:p>
                      <a:endParaRPr lang="en-US" sz="1800" kern="1200" dirty="0" smtClean="0">
                        <a:effectLst/>
                      </a:endParaRP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&lt;html&gt;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&lt;body&gt;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&lt;form action="</a:t>
                      </a:r>
                      <a:r>
                        <a:rPr lang="en-US" sz="1800" b="0" kern="1200" dirty="0" err="1" smtClean="0">
                          <a:effectLst/>
                        </a:rPr>
                        <a:t>welcome.jsp</a:t>
                      </a:r>
                      <a:r>
                        <a:rPr lang="en-US" sz="1800" b="0" kern="1200" dirty="0" smtClean="0">
                          <a:effectLst/>
                        </a:rPr>
                        <a:t>"&gt;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&lt;input type="text" name="</a:t>
                      </a:r>
                      <a:r>
                        <a:rPr lang="en-US" sz="1800" b="0" kern="1200" dirty="0" err="1" smtClean="0">
                          <a:effectLst/>
                        </a:rPr>
                        <a:t>uname</a:t>
                      </a:r>
                      <a:r>
                        <a:rPr lang="en-US" sz="1800" b="0" kern="1200" dirty="0" smtClean="0">
                          <a:effectLst/>
                        </a:rPr>
                        <a:t>"&gt;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&lt;input type="submit" value="go"&gt;&lt;</a:t>
                      </a:r>
                      <a:r>
                        <a:rPr lang="en-US" sz="1800" b="0" kern="1200" dirty="0" err="1" smtClean="0">
                          <a:effectLst/>
                        </a:rPr>
                        <a:t>br</a:t>
                      </a:r>
                      <a:r>
                        <a:rPr lang="en-US" sz="1800" b="0" kern="1200" dirty="0" smtClean="0">
                          <a:effectLst/>
                        </a:rPr>
                        <a:t>/&gt;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&lt;/form&gt;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&lt;/body&gt;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&lt;/html&gt;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Welcome.jsp</a:t>
                      </a:r>
                      <a:endParaRPr lang="en-US" sz="1800" kern="1200" dirty="0" smtClean="0">
                        <a:effectLst/>
                      </a:endParaRPr>
                    </a:p>
                    <a:p>
                      <a:endParaRPr lang="en-US" sz="1800" kern="1200" dirty="0" smtClean="0">
                        <a:effectLst/>
                      </a:endParaRP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&lt;html&gt;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&lt;body&gt;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&lt;%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String name=</a:t>
                      </a:r>
                      <a:r>
                        <a:rPr lang="en-US" sz="1800" b="0" kern="1200" dirty="0" err="1" smtClean="0">
                          <a:effectLst/>
                        </a:rPr>
                        <a:t>request.getParameter</a:t>
                      </a:r>
                      <a:r>
                        <a:rPr lang="en-US" sz="1800" b="0" kern="1200" dirty="0" smtClean="0">
                          <a:effectLst/>
                        </a:rPr>
                        <a:t>("</a:t>
                      </a:r>
                      <a:r>
                        <a:rPr lang="en-US" sz="1800" b="0" kern="1200" dirty="0" err="1" smtClean="0">
                          <a:effectLst/>
                        </a:rPr>
                        <a:t>uname</a:t>
                      </a:r>
                      <a:r>
                        <a:rPr lang="en-US" sz="1800" b="0" kern="1200" dirty="0" smtClean="0">
                          <a:effectLst/>
                        </a:rPr>
                        <a:t>");  </a:t>
                      </a:r>
                    </a:p>
                    <a:p>
                      <a:r>
                        <a:rPr lang="en-US" sz="1800" b="0" kern="1200" dirty="0" err="1" smtClean="0">
                          <a:effectLst/>
                        </a:rPr>
                        <a:t>out.print</a:t>
                      </a:r>
                      <a:r>
                        <a:rPr lang="en-US" sz="1800" b="0" kern="1200" dirty="0" smtClean="0">
                          <a:effectLst/>
                        </a:rPr>
                        <a:t>("welcome "+name);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%&gt;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&lt;/form&gt;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&lt;/body&gt;  </a:t>
                      </a:r>
                    </a:p>
                    <a:p>
                      <a:r>
                        <a:rPr lang="en-US" sz="1800" b="0" kern="1200" dirty="0" smtClean="0">
                          <a:effectLst/>
                        </a:rPr>
                        <a:t>&lt;/html&gt; </a:t>
                      </a:r>
                      <a:r>
                        <a:rPr lang="en-US" sz="1800" kern="1200" dirty="0" smtClean="0">
                          <a:effectLst/>
                        </a:rPr>
                        <a:t> 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525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u="heavy" dirty="0"/>
              <a:t>JSP Declaration </a:t>
            </a:r>
            <a:r>
              <a:rPr lang="en-US" b="1" u="heavy" dirty="0" smtClean="0"/>
              <a:t>Tag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JSP declaration tag </a:t>
            </a:r>
            <a:r>
              <a:rPr lang="en-US" dirty="0"/>
              <a:t>is used </a:t>
            </a:r>
            <a:r>
              <a:rPr lang="en-US" i="1" dirty="0"/>
              <a:t>to declare variables, objects and methods</a:t>
            </a:r>
            <a:r>
              <a:rPr lang="en-US" dirty="0"/>
              <a:t>.</a:t>
            </a:r>
            <a:endParaRPr lang="en-IN" dirty="0"/>
          </a:p>
          <a:p>
            <a:r>
              <a:rPr lang="en-US" dirty="0"/>
              <a:t>The code written inside the </a:t>
            </a:r>
            <a:r>
              <a:rPr lang="en-US" dirty="0" err="1"/>
              <a:t>jsp</a:t>
            </a:r>
            <a:r>
              <a:rPr lang="en-US" dirty="0"/>
              <a:t> declaration tag is placed outside the service() method of auto </a:t>
            </a:r>
            <a:r>
              <a:rPr lang="en-US" dirty="0" smtClean="0"/>
              <a:t>generated servlet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Syntax: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&lt;%! </a:t>
            </a:r>
            <a:r>
              <a:rPr lang="en-US" b="1" dirty="0"/>
              <a:t>field or method declaration %&gt;</a:t>
            </a:r>
            <a:endParaRPr lang="en-IN" b="1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3610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724400" cy="4525963"/>
          </a:xfrm>
        </p:spPr>
        <p:txBody>
          <a:bodyPr/>
          <a:lstStyle/>
          <a:p>
            <a:pPr marL="400050" lvl="1" indent="0">
              <a:buNone/>
            </a:pPr>
            <a:r>
              <a:rPr lang="en-US" b="1" dirty="0" smtClean="0"/>
              <a:t>Example:</a:t>
            </a:r>
          </a:p>
          <a:p>
            <a:pPr marL="400050" lvl="1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r>
              <a:rPr lang="en-US" sz="2000" dirty="0" smtClean="0"/>
              <a:t>&lt;</a:t>
            </a:r>
            <a:r>
              <a:rPr lang="en-US" sz="2000" dirty="0"/>
              <a:t>html&gt;  </a:t>
            </a:r>
          </a:p>
          <a:p>
            <a:pPr marL="400050" lvl="1" indent="0">
              <a:buNone/>
            </a:pPr>
            <a:r>
              <a:rPr lang="en-US" sz="2000" dirty="0"/>
              <a:t>&lt;body&gt;  </a:t>
            </a:r>
          </a:p>
          <a:p>
            <a:pPr marL="400050" lvl="1" indent="0">
              <a:buNone/>
            </a:pPr>
            <a:r>
              <a:rPr lang="en-US" sz="2000" dirty="0" smtClean="0"/>
              <a:t>&lt;%!</a:t>
            </a:r>
            <a:r>
              <a:rPr lang="en-US" sz="2000" dirty="0"/>
              <a:t> int data=50; %&gt;  </a:t>
            </a:r>
            <a:endParaRPr lang="en-US" sz="2000" dirty="0" smtClean="0"/>
          </a:p>
          <a:p>
            <a:pPr marL="400050" lvl="1" indent="0">
              <a:buNone/>
            </a:pPr>
            <a:r>
              <a:rPr lang="en-US" sz="2000" dirty="0" smtClean="0"/>
              <a:t>&lt;%=</a:t>
            </a:r>
            <a:r>
              <a:rPr lang="en-US" sz="2000" dirty="0"/>
              <a:t> "Value of the variable is:"+data %&gt;  </a:t>
            </a:r>
          </a:p>
          <a:p>
            <a:pPr marL="400050" lvl="1" indent="0">
              <a:buNone/>
            </a:pPr>
            <a:r>
              <a:rPr lang="en-US" sz="2000" dirty="0"/>
              <a:t>&lt;/body&gt;  </a:t>
            </a:r>
          </a:p>
          <a:p>
            <a:pPr marL="400050" lvl="1" indent="0">
              <a:buNone/>
            </a:pPr>
            <a:r>
              <a:rPr lang="en-US" sz="2000" dirty="0"/>
              <a:t>&lt;/html&gt;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592147" y="2133600"/>
            <a:ext cx="3571812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&lt;html&gt;</a:t>
            </a:r>
            <a:r>
              <a:rPr lang="en-US" sz="2000" dirty="0"/>
              <a:t>  </a:t>
            </a:r>
          </a:p>
          <a:p>
            <a:r>
              <a:rPr lang="en-US" sz="2000" b="1" dirty="0"/>
              <a:t>&lt;body&gt;</a:t>
            </a:r>
            <a:r>
              <a:rPr lang="en-US" sz="2000" dirty="0"/>
              <a:t>  </a:t>
            </a:r>
          </a:p>
          <a:p>
            <a:r>
              <a:rPr lang="en-US" sz="2000" b="1" dirty="0"/>
              <a:t>&lt;</a:t>
            </a:r>
            <a:r>
              <a:rPr lang="en-US" sz="2000" dirty="0"/>
              <a:t>%!   </a:t>
            </a:r>
          </a:p>
          <a:p>
            <a:r>
              <a:rPr lang="en-US" sz="2000" dirty="0"/>
              <a:t>int cube(int n){  </a:t>
            </a:r>
          </a:p>
          <a:p>
            <a:r>
              <a:rPr lang="en-US" sz="2000" dirty="0"/>
              <a:t>return n*n*n*;  </a:t>
            </a:r>
          </a:p>
          <a:p>
            <a:r>
              <a:rPr lang="en-US" sz="2000" dirty="0"/>
              <a:t>}  </a:t>
            </a:r>
          </a:p>
          <a:p>
            <a:r>
              <a:rPr lang="en-US" sz="2000" dirty="0"/>
              <a:t>%</a:t>
            </a:r>
            <a:r>
              <a:rPr lang="en-US" sz="2000" b="1" dirty="0"/>
              <a:t>&gt;</a:t>
            </a:r>
            <a:r>
              <a:rPr lang="en-US" sz="2000" dirty="0"/>
              <a:t>  </a:t>
            </a:r>
          </a:p>
          <a:p>
            <a:r>
              <a:rPr lang="en-US" sz="2000" b="1" dirty="0"/>
              <a:t>&lt;</a:t>
            </a:r>
            <a:r>
              <a:rPr lang="en-US" sz="2000" dirty="0"/>
              <a:t>%= "Cube of 3 is:"+cube(3) %</a:t>
            </a:r>
            <a:r>
              <a:rPr lang="en-US" sz="2000" b="1" dirty="0"/>
              <a:t>&gt;</a:t>
            </a:r>
            <a:r>
              <a:rPr lang="en-US" sz="2000" dirty="0"/>
              <a:t>  </a:t>
            </a:r>
          </a:p>
          <a:p>
            <a:r>
              <a:rPr lang="en-US" sz="2000" b="1" dirty="0"/>
              <a:t>&lt;/body&gt;</a:t>
            </a:r>
            <a:r>
              <a:rPr lang="en-US" sz="2000" dirty="0"/>
              <a:t>  </a:t>
            </a:r>
          </a:p>
          <a:p>
            <a:r>
              <a:rPr lang="en-US" sz="2000" b="1" dirty="0"/>
              <a:t>&lt;/html&gt;</a:t>
            </a:r>
            <a:r>
              <a:rPr lang="en-US" sz="2000" dirty="0"/>
              <a:t> 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535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5344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19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u="heavy" dirty="0"/>
              <a:t>JSP Expression </a:t>
            </a:r>
            <a:r>
              <a:rPr lang="en-US" b="1" u="heavy" dirty="0" smtClean="0"/>
              <a:t>Tag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Expression Tag is used to print out java language expression that is put between the tags.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An </a:t>
            </a:r>
            <a:r>
              <a:rPr lang="en-US" sz="2400" dirty="0"/>
              <a:t>expression tag can hold any java language expression that can be used as an argument to the </a:t>
            </a:r>
            <a:r>
              <a:rPr lang="en-US" sz="2400" b="1" dirty="0" err="1"/>
              <a:t>out.print</a:t>
            </a:r>
            <a:r>
              <a:rPr lang="en-US" sz="2400" b="1" dirty="0"/>
              <a:t>() </a:t>
            </a:r>
            <a:r>
              <a:rPr lang="en-US" sz="2400" dirty="0"/>
              <a:t>method.</a:t>
            </a:r>
            <a:endParaRPr lang="en-IN" sz="2400" dirty="0"/>
          </a:p>
          <a:p>
            <a:pPr marL="0" indent="0">
              <a:buNone/>
            </a:pPr>
            <a:r>
              <a:rPr lang="en-US" dirty="0"/>
              <a:t>Syntax of Expression Tag</a:t>
            </a:r>
            <a:endParaRPr lang="en-IN" dirty="0"/>
          </a:p>
          <a:p>
            <a:pPr marL="800100" lvl="2" indent="0">
              <a:buNone/>
            </a:pPr>
            <a:r>
              <a:rPr lang="en-US" b="1" dirty="0"/>
              <a:t>&lt;%= </a:t>
            </a:r>
            <a:r>
              <a:rPr lang="en-US" b="1" i="1" dirty="0" err="1"/>
              <a:t>JavaExpression</a:t>
            </a:r>
            <a:r>
              <a:rPr lang="en-US" b="1" i="1" dirty="0"/>
              <a:t> </a:t>
            </a:r>
            <a:r>
              <a:rPr lang="en-US" b="1" dirty="0"/>
              <a:t>%&gt;</a:t>
            </a:r>
            <a:endParaRPr lang="en-IN" dirty="0"/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en-US" dirty="0" smtClean="0"/>
              <a:t>Example:</a:t>
            </a:r>
            <a:endParaRPr lang="en-IN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&lt;%= </a:t>
            </a:r>
            <a:r>
              <a:rPr lang="en-US" sz="2800" dirty="0"/>
              <a:t>(2*5) %&gt;</a:t>
            </a:r>
            <a:endParaRPr lang="en-IN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91200" y="4114800"/>
            <a:ext cx="2895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Example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&lt;html&gt;  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&lt;body&gt;  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&lt;%= "welcome to </a:t>
            </a:r>
            <a:r>
              <a:rPr lang="en-US" sz="2000" dirty="0" err="1" smtClean="0"/>
              <a:t>jsp</a:t>
            </a:r>
            <a:r>
              <a:rPr lang="en-US" sz="2000" dirty="0" smtClean="0"/>
              <a:t>" %&gt;  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&lt;/body&gt;  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&lt;/html&gt;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105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heavy" dirty="0"/>
              <a:t>JSP Expression Tag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752600"/>
            <a:ext cx="3630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Index.html</a:t>
            </a:r>
          </a:p>
          <a:p>
            <a:endParaRPr lang="en-US" b="1" dirty="0"/>
          </a:p>
          <a:p>
            <a:r>
              <a:rPr lang="en-US" b="1" dirty="0" smtClean="0"/>
              <a:t>&lt;</a:t>
            </a:r>
            <a:r>
              <a:rPr lang="en-US" b="1" dirty="0"/>
              <a:t>html&gt;</a:t>
            </a:r>
            <a:r>
              <a:rPr lang="en-US" dirty="0"/>
              <a:t>  </a:t>
            </a:r>
          </a:p>
          <a:p>
            <a:r>
              <a:rPr lang="en-US" b="1" dirty="0"/>
              <a:t>&lt;body&gt;</a:t>
            </a:r>
            <a:r>
              <a:rPr lang="en-US" dirty="0"/>
              <a:t>  </a:t>
            </a:r>
          </a:p>
          <a:p>
            <a:r>
              <a:rPr lang="en-US" b="1" dirty="0"/>
              <a:t>&lt;form</a:t>
            </a:r>
            <a:r>
              <a:rPr lang="en-US" dirty="0"/>
              <a:t> action="</a:t>
            </a:r>
            <a:r>
              <a:rPr lang="en-US" dirty="0" err="1"/>
              <a:t>welcome.jsp</a:t>
            </a:r>
            <a:r>
              <a:rPr lang="en-US" dirty="0"/>
              <a:t>"</a:t>
            </a:r>
            <a:r>
              <a:rPr lang="en-US" b="1" dirty="0"/>
              <a:t>&gt;</a:t>
            </a:r>
            <a:r>
              <a:rPr lang="en-US" dirty="0"/>
              <a:t>  </a:t>
            </a:r>
          </a:p>
          <a:p>
            <a:r>
              <a:rPr lang="en-US" b="1" dirty="0"/>
              <a:t>&lt;input</a:t>
            </a:r>
            <a:r>
              <a:rPr lang="en-US" dirty="0"/>
              <a:t> type="text" name="</a:t>
            </a:r>
            <a:r>
              <a:rPr lang="en-US" dirty="0" err="1"/>
              <a:t>uname</a:t>
            </a:r>
            <a:r>
              <a:rPr lang="en-US" dirty="0"/>
              <a:t>"</a:t>
            </a:r>
            <a:r>
              <a:rPr lang="en-US" b="1" dirty="0"/>
              <a:t>&gt;&lt;</a:t>
            </a:r>
            <a:r>
              <a:rPr lang="en-US" b="1" dirty="0" err="1"/>
              <a:t>br</a:t>
            </a:r>
            <a:r>
              <a:rPr lang="en-US" b="1" dirty="0"/>
              <a:t>/&gt;</a:t>
            </a:r>
            <a:r>
              <a:rPr lang="en-US" dirty="0"/>
              <a:t>  </a:t>
            </a:r>
          </a:p>
          <a:p>
            <a:r>
              <a:rPr lang="en-US" b="1" dirty="0"/>
              <a:t>&lt;input</a:t>
            </a:r>
            <a:r>
              <a:rPr lang="en-US" dirty="0"/>
              <a:t> type="submit" value="go"</a:t>
            </a:r>
            <a:r>
              <a:rPr lang="en-US" b="1" dirty="0"/>
              <a:t>&gt;</a:t>
            </a:r>
            <a:r>
              <a:rPr lang="en-US" dirty="0"/>
              <a:t>  </a:t>
            </a:r>
          </a:p>
          <a:p>
            <a:r>
              <a:rPr lang="en-US" b="1" dirty="0"/>
              <a:t>&lt;/form&gt;</a:t>
            </a:r>
            <a:r>
              <a:rPr lang="en-US" dirty="0"/>
              <a:t>  </a:t>
            </a:r>
          </a:p>
          <a:p>
            <a:r>
              <a:rPr lang="en-US" b="1" dirty="0"/>
              <a:t>&lt;/body&gt;</a:t>
            </a:r>
            <a:r>
              <a:rPr lang="en-US" dirty="0"/>
              <a:t>  </a:t>
            </a:r>
          </a:p>
          <a:p>
            <a:r>
              <a:rPr lang="en-US" b="1" dirty="0"/>
              <a:t>&lt;/html&gt;</a:t>
            </a:r>
            <a:r>
              <a:rPr lang="en-US" dirty="0"/>
              <a:t> </a:t>
            </a:r>
          </a:p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/>
              <a:t>Welcome.jsp</a:t>
            </a:r>
            <a:endParaRPr lang="en-US" sz="20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000" b="1" dirty="0" smtClean="0"/>
              <a:t>&lt;</a:t>
            </a:r>
            <a:r>
              <a:rPr lang="en-US" sz="2000" b="1" dirty="0"/>
              <a:t>html&gt;</a:t>
            </a:r>
            <a:r>
              <a:rPr lang="en-US" sz="2000" dirty="0"/>
              <a:t>  </a:t>
            </a:r>
          </a:p>
          <a:p>
            <a:pPr marL="0" indent="0">
              <a:buNone/>
            </a:pPr>
            <a:r>
              <a:rPr lang="en-US" sz="2000" b="1" dirty="0"/>
              <a:t>&lt;body&gt;</a:t>
            </a:r>
            <a:r>
              <a:rPr lang="en-US" sz="2000" dirty="0"/>
              <a:t>  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&lt;</a:t>
            </a:r>
            <a:r>
              <a:rPr lang="en-US" sz="2000" dirty="0" smtClean="0"/>
              <a:t>%=</a:t>
            </a:r>
            <a:r>
              <a:rPr lang="en-US" sz="2000" dirty="0"/>
              <a:t> "Welcome "+</a:t>
            </a:r>
            <a:r>
              <a:rPr lang="en-US" sz="2000" dirty="0" err="1"/>
              <a:t>request.getParameter</a:t>
            </a:r>
            <a:r>
              <a:rPr lang="en-US" sz="2000" dirty="0"/>
              <a:t>("</a:t>
            </a:r>
            <a:r>
              <a:rPr lang="en-US" sz="2000" dirty="0" err="1"/>
              <a:t>uname</a:t>
            </a:r>
            <a:r>
              <a:rPr lang="en-US" sz="2000" dirty="0"/>
              <a:t>") %</a:t>
            </a:r>
            <a:r>
              <a:rPr lang="en-US" sz="2000" b="1" dirty="0"/>
              <a:t>&gt;</a:t>
            </a:r>
            <a:r>
              <a:rPr lang="en-US" sz="2000" dirty="0"/>
              <a:t>  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&lt;/</a:t>
            </a:r>
            <a:r>
              <a:rPr lang="en-US" sz="2000" b="1" dirty="0"/>
              <a:t>body&gt;</a:t>
            </a:r>
            <a:r>
              <a:rPr lang="en-US" sz="2000" dirty="0"/>
              <a:t>  </a:t>
            </a:r>
          </a:p>
          <a:p>
            <a:pPr marL="0" indent="0">
              <a:buNone/>
            </a:pPr>
            <a:r>
              <a:rPr lang="en-US" sz="2000" b="1" dirty="0"/>
              <a:t>&lt;/html&gt;</a:t>
            </a:r>
            <a:r>
              <a:rPr lang="en-US" sz="2000" dirty="0"/>
              <a:t> 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767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The Clients send the request to the Web Server.</a:t>
            </a:r>
          </a:p>
          <a:p>
            <a:pPr fontAlgn="base"/>
            <a:r>
              <a:rPr lang="en-US" dirty="0"/>
              <a:t>The Web Server receives the request.</a:t>
            </a:r>
          </a:p>
          <a:p>
            <a:pPr fontAlgn="base"/>
            <a:r>
              <a:rPr lang="en-US" dirty="0"/>
              <a:t>The Web Server passes the request to the corresponding servlet.</a:t>
            </a:r>
          </a:p>
          <a:p>
            <a:pPr fontAlgn="base"/>
            <a:r>
              <a:rPr lang="en-US" dirty="0"/>
              <a:t>The Servlet processes the request and generates the response in the form of output.</a:t>
            </a:r>
          </a:p>
          <a:p>
            <a:pPr fontAlgn="base"/>
            <a:r>
              <a:rPr lang="en-US" dirty="0"/>
              <a:t>The Servlet sends the response back to the webserver.</a:t>
            </a:r>
          </a:p>
          <a:p>
            <a:pPr fontAlgn="base"/>
            <a:r>
              <a:rPr lang="en-US" dirty="0"/>
              <a:t>The Web Server sends the response back to the client and the client browser displays it on the screen.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893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762000"/>
            <a:ext cx="3851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/>
              <a:t>SERVLET LIFE CYCLE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25134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SERVLET LIFE </a:t>
            </a:r>
            <a:r>
              <a:rPr lang="en-IN" dirty="0" smtClean="0"/>
              <a:t>CYCLE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b="1" dirty="0"/>
              <a:t>Loading :</a:t>
            </a:r>
            <a:r>
              <a:rPr lang="en-US" dirty="0"/>
              <a:t> Loads the Servlet class.</a:t>
            </a:r>
          </a:p>
          <a:p>
            <a:pPr fontAlgn="base"/>
            <a:r>
              <a:rPr lang="en-US" b="1" dirty="0"/>
              <a:t>Instantiation :</a:t>
            </a:r>
            <a:r>
              <a:rPr lang="en-US" dirty="0"/>
              <a:t> Creates an instance of the Servlet. To create a new instance of the Servlet, the container uses the no-argument constructor.</a:t>
            </a:r>
          </a:p>
          <a:p>
            <a:r>
              <a:rPr lang="en-US" b="1" dirty="0"/>
              <a:t>Initializing a Servlet</a:t>
            </a:r>
            <a:r>
              <a:rPr lang="en-US" dirty="0"/>
              <a:t>: After the Servlet is instantiated successfully, the Servlet container initializes the instantiated Servlet object. The container initializes the Servlet object by invoking </a:t>
            </a:r>
            <a:endParaRPr lang="en-US" dirty="0" smtClean="0"/>
          </a:p>
          <a:p>
            <a:pPr lvl="1"/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 err="1"/>
              <a:t>Servlet.init</a:t>
            </a:r>
            <a:r>
              <a:rPr lang="en-US" b="1" dirty="0"/>
              <a:t>(</a:t>
            </a:r>
            <a:r>
              <a:rPr lang="en-US" b="1" dirty="0" err="1"/>
              <a:t>ServletConfig</a:t>
            </a:r>
            <a:r>
              <a:rPr lang="en-US" b="1" dirty="0"/>
              <a:t>)</a:t>
            </a:r>
            <a:r>
              <a:rPr lang="en-US" dirty="0"/>
              <a:t> method which accepts </a:t>
            </a:r>
            <a:r>
              <a:rPr lang="en-US" dirty="0" err="1"/>
              <a:t>ServletConfig</a:t>
            </a:r>
            <a:r>
              <a:rPr lang="en-US" dirty="0"/>
              <a:t> object reference as </a:t>
            </a:r>
            <a:r>
              <a:rPr lang="en-US" dirty="0" err="1"/>
              <a:t>parameter.The</a:t>
            </a:r>
            <a:r>
              <a:rPr lang="en-US" dirty="0"/>
              <a:t> Servlet container invokes the </a:t>
            </a:r>
            <a:r>
              <a:rPr lang="en-US" b="1" dirty="0" err="1"/>
              <a:t>Servlet.init</a:t>
            </a:r>
            <a:r>
              <a:rPr lang="en-US" b="1" dirty="0"/>
              <a:t>(</a:t>
            </a:r>
            <a:r>
              <a:rPr lang="en-US" b="1" dirty="0" err="1"/>
              <a:t>ServletConfig</a:t>
            </a:r>
            <a:r>
              <a:rPr lang="en-US" b="1" dirty="0"/>
              <a:t>)</a:t>
            </a:r>
            <a:r>
              <a:rPr lang="en-US" dirty="0"/>
              <a:t> method only once, immediately after the </a:t>
            </a:r>
            <a:r>
              <a:rPr lang="en-US" b="1" dirty="0" err="1"/>
              <a:t>Servlet.init</a:t>
            </a:r>
            <a:r>
              <a:rPr lang="en-US" b="1" dirty="0"/>
              <a:t>(</a:t>
            </a:r>
            <a:r>
              <a:rPr lang="en-US" b="1" dirty="0" err="1"/>
              <a:t>ServletConfig</a:t>
            </a:r>
            <a:r>
              <a:rPr lang="en-US" b="1" dirty="0"/>
              <a:t>)</a:t>
            </a:r>
            <a:r>
              <a:rPr lang="en-US" dirty="0"/>
              <a:t> object is instantiated successfully. This method is used to initialize the resources, such as JDBC </a:t>
            </a:r>
            <a:r>
              <a:rPr lang="en-US" dirty="0" err="1"/>
              <a:t>datasource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3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SERVLET LIFE </a:t>
            </a:r>
            <a:r>
              <a:rPr lang="en-IN" dirty="0" smtClean="0"/>
              <a:t>CYCLE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b="1" dirty="0"/>
              <a:t>Handling request</a:t>
            </a:r>
            <a:r>
              <a:rPr lang="en-US" dirty="0"/>
              <a:t>: After initialization, the Servlet instance is ready to serve the client requests. The Servlet container performs the following operations when the Servlet instance is located to service a request :It </a:t>
            </a:r>
            <a:r>
              <a:rPr lang="en-US" dirty="0" smtClean="0"/>
              <a:t>creates the</a:t>
            </a:r>
            <a:r>
              <a:rPr lang="en-US" dirty="0"/>
              <a:t> </a:t>
            </a:r>
            <a:r>
              <a:rPr lang="en-US" b="1" dirty="0" err="1"/>
              <a:t>ServletRequest</a:t>
            </a:r>
            <a:r>
              <a:rPr lang="en-US" dirty="0"/>
              <a:t> and </a:t>
            </a:r>
            <a:r>
              <a:rPr lang="en-US" b="1" dirty="0" err="1"/>
              <a:t>ServletResponse</a:t>
            </a:r>
            <a:r>
              <a:rPr lang="en-US" dirty="0"/>
              <a:t> objects</a:t>
            </a:r>
            <a:r>
              <a:rPr lang="en-US" dirty="0" smtClean="0"/>
              <a:t>.</a:t>
            </a:r>
          </a:p>
          <a:p>
            <a:pPr lvl="1" fontAlgn="base"/>
            <a:r>
              <a:rPr lang="en-US" dirty="0" smtClean="0"/>
              <a:t> </a:t>
            </a:r>
            <a:r>
              <a:rPr lang="en-US" dirty="0"/>
              <a:t>In this case, if this is a HTTP request, then the Web container creates </a:t>
            </a:r>
            <a:r>
              <a:rPr lang="en-US" b="1" dirty="0" err="1"/>
              <a:t>HttpServletRequest</a:t>
            </a:r>
            <a:r>
              <a:rPr lang="en-US" dirty="0"/>
              <a:t> and </a:t>
            </a:r>
            <a:r>
              <a:rPr lang="en-US" b="1" dirty="0" err="1"/>
              <a:t>HttpServletResponse</a:t>
            </a:r>
            <a:r>
              <a:rPr lang="en-US" dirty="0"/>
              <a:t> objects which are subtypes of the </a:t>
            </a:r>
            <a:r>
              <a:rPr lang="en-US" b="1" dirty="0" err="1"/>
              <a:t>ServletRequest</a:t>
            </a:r>
            <a:r>
              <a:rPr lang="en-US" dirty="0"/>
              <a:t> and </a:t>
            </a:r>
            <a:r>
              <a:rPr lang="en-US" b="1" dirty="0" err="1"/>
              <a:t>ServletResponse</a:t>
            </a:r>
            <a:r>
              <a:rPr lang="en-US" dirty="0"/>
              <a:t> objects respectively.</a:t>
            </a:r>
          </a:p>
          <a:p>
            <a:pPr lvl="1" fontAlgn="base"/>
            <a:r>
              <a:rPr lang="en-US" dirty="0"/>
              <a:t>After creating the request and response objects it invokes the </a:t>
            </a:r>
            <a:r>
              <a:rPr lang="en-US" dirty="0" err="1"/>
              <a:t>Servlet.service</a:t>
            </a:r>
            <a:r>
              <a:rPr lang="en-US" dirty="0"/>
              <a:t>(</a:t>
            </a:r>
            <a:r>
              <a:rPr lang="en-US" dirty="0" err="1"/>
              <a:t>ServletRequest</a:t>
            </a:r>
            <a:r>
              <a:rPr lang="en-US" dirty="0"/>
              <a:t>, </a:t>
            </a:r>
            <a:r>
              <a:rPr lang="en-US" dirty="0" err="1"/>
              <a:t>ServletResponse</a:t>
            </a:r>
            <a:r>
              <a:rPr lang="en-US" dirty="0"/>
              <a:t>) method by passing the request and response objects.</a:t>
            </a:r>
          </a:p>
          <a:p>
            <a:pPr lvl="1" fontAlgn="base"/>
            <a:r>
              <a:rPr lang="en-US" dirty="0"/>
              <a:t>The </a:t>
            </a:r>
            <a:r>
              <a:rPr lang="en-US" b="1" dirty="0"/>
              <a:t>service()</a:t>
            </a:r>
            <a:r>
              <a:rPr lang="en-US" dirty="0"/>
              <a:t> method while processing the request may throw the </a:t>
            </a:r>
            <a:r>
              <a:rPr lang="en-US" b="1" dirty="0" err="1"/>
              <a:t>ServletException</a:t>
            </a:r>
            <a:r>
              <a:rPr lang="en-US" dirty="0"/>
              <a:t> or </a:t>
            </a:r>
            <a:r>
              <a:rPr lang="en-US" b="1" dirty="0" err="1"/>
              <a:t>UnavailableException</a:t>
            </a:r>
            <a:r>
              <a:rPr lang="en-US" dirty="0"/>
              <a:t> or </a:t>
            </a:r>
            <a:r>
              <a:rPr lang="en-US" b="1" dirty="0" err="1"/>
              <a:t>IOException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357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SERVLET LIFE </a:t>
            </a:r>
            <a:r>
              <a:rPr lang="en-IN" dirty="0" smtClean="0"/>
              <a:t>CYCLE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b="1" dirty="0"/>
              <a:t>Destroying a Servlet</a:t>
            </a:r>
            <a:r>
              <a:rPr lang="en-US" dirty="0"/>
              <a:t>: When a Servlet container decides to destroy the Servlet, it performs the following operations,</a:t>
            </a:r>
          </a:p>
          <a:p>
            <a:pPr lvl="1" fontAlgn="base"/>
            <a:r>
              <a:rPr lang="en-US" dirty="0"/>
              <a:t>It allows all the threads currently running in the service method of the Servlet instance to complete their jobs and get released.</a:t>
            </a:r>
          </a:p>
          <a:p>
            <a:pPr lvl="1" fontAlgn="base"/>
            <a:r>
              <a:rPr lang="en-US" dirty="0"/>
              <a:t>After currently running threads have completed their jobs, the Servlet container calls the </a:t>
            </a:r>
            <a:r>
              <a:rPr lang="en-US" b="1" dirty="0"/>
              <a:t>destroy()</a:t>
            </a:r>
            <a:r>
              <a:rPr lang="en-US" dirty="0"/>
              <a:t> method on the Servlet instance.</a:t>
            </a:r>
          </a:p>
          <a:p>
            <a:pPr lvl="1" fontAlgn="base"/>
            <a:r>
              <a:rPr lang="en-US" dirty="0"/>
              <a:t>After the </a:t>
            </a:r>
            <a:r>
              <a:rPr lang="en-US" b="1" dirty="0"/>
              <a:t>destroy()</a:t>
            </a:r>
            <a:r>
              <a:rPr lang="en-US" dirty="0"/>
              <a:t> method is executed, the Servlet container releases all the references of this Servlet instance so that it becomes eligible for garbage collection.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25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Servlets </a:t>
            </a:r>
            <a:r>
              <a:rPr lang="en-IN" b="1" dirty="0" smtClean="0"/>
              <a:t>APIs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Servlets are built from two packages: </a:t>
            </a:r>
          </a:p>
          <a:p>
            <a:pPr lvl="1" fontAlgn="base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javax.servlet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(Basic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fontAlgn="base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javax.servlet.http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(Advance)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Contains 20 interfaces and 16 classes</a:t>
            </a:r>
          </a:p>
          <a:p>
            <a:pPr fontAlgn="base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Various classes and interfaces present in these packages are:</a:t>
            </a:r>
            <a:r>
              <a:rPr lang="en-US" dirty="0" smtClean="0"/>
              <a:t> </a:t>
            </a:r>
          </a:p>
          <a:p>
            <a:endParaRPr lang="en-US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    Server </a:t>
            </a:r>
            <a:r>
              <a:rPr lang="en-US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implemented interfaces</a:t>
            </a:r>
          </a:p>
          <a:p>
            <a:pPr marL="1100138" lvl="1" indent="-533400"/>
            <a:r>
              <a:rPr lang="en-US" sz="16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ServletConfig</a:t>
            </a:r>
            <a:endParaRPr lang="en-US" sz="16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16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ServletContext</a:t>
            </a:r>
            <a:endParaRPr lang="en-US" sz="16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16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ServletRequest</a:t>
            </a:r>
            <a:endParaRPr lang="en-US" sz="16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16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ServletResponse</a:t>
            </a:r>
            <a:endParaRPr lang="en-US" sz="16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16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RequestDispatcher</a:t>
            </a:r>
            <a:endParaRPr lang="en-US" sz="16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16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FilterChain</a:t>
            </a:r>
            <a:endParaRPr lang="en-US" sz="16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/>
            <a:r>
              <a:rPr lang="en-US" sz="16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FilterConfig</a:t>
            </a:r>
            <a:endParaRPr lang="en-US" sz="16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3733800"/>
            <a:ext cx="487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/>
            <a:r>
              <a:rPr lang="en-US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User implemented interfaces </a:t>
            </a:r>
          </a:p>
          <a:p>
            <a:pPr marL="1100138" lvl="1" indent="-5334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</a:t>
            </a:r>
            <a:endParaRPr 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ServletContextListener</a:t>
            </a:r>
            <a:endParaRPr 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ServletContextAttributeListener</a:t>
            </a:r>
            <a:endParaRPr 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SingleThreadModel</a:t>
            </a:r>
            <a:endParaRPr 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00138" lvl="1" indent="-53340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14442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1271</Words>
  <Application>Microsoft Office PowerPoint</Application>
  <PresentationFormat>On-screen Show (4:3)</PresentationFormat>
  <Paragraphs>265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Module-4 SERVLETS</vt:lpstr>
      <vt:lpstr>SERVLET</vt:lpstr>
      <vt:lpstr>PowerPoint Presentation</vt:lpstr>
      <vt:lpstr>PowerPoint Presentation</vt:lpstr>
      <vt:lpstr>PowerPoint Presentation</vt:lpstr>
      <vt:lpstr>SERVLET LIFE CYCLE</vt:lpstr>
      <vt:lpstr>SERVLET LIFE CYCLE</vt:lpstr>
      <vt:lpstr>SERVLET LIFE CYCLE</vt:lpstr>
      <vt:lpstr>Servlets APIs</vt:lpstr>
      <vt:lpstr>Servlets APIs</vt:lpstr>
      <vt:lpstr>Tomcat for Servlet Development</vt:lpstr>
      <vt:lpstr>Simple Servlet program</vt:lpstr>
      <vt:lpstr>PASSING PARAMETERS TO SERVLETS</vt:lpstr>
      <vt:lpstr>PASSING PARAMETERS TO SERVLETS</vt:lpstr>
      <vt:lpstr>PASSING PARAMETERS TO SERVLETS</vt:lpstr>
      <vt:lpstr>Cookies in Servlet</vt:lpstr>
      <vt:lpstr>Cookies in Servlet</vt:lpstr>
      <vt:lpstr>Cookies in Servlet</vt:lpstr>
      <vt:lpstr>Cookies in Servlet</vt:lpstr>
      <vt:lpstr>JSP</vt:lpstr>
      <vt:lpstr>JSP</vt:lpstr>
      <vt:lpstr>JSP</vt:lpstr>
      <vt:lpstr>JSP</vt:lpstr>
      <vt:lpstr>JSP</vt:lpstr>
      <vt:lpstr>JSP</vt:lpstr>
      <vt:lpstr>JSP scriptlet tag</vt:lpstr>
      <vt:lpstr>JSP scriptlet tag</vt:lpstr>
      <vt:lpstr>JSP Declaration Tag</vt:lpstr>
      <vt:lpstr>PowerPoint Presentation</vt:lpstr>
      <vt:lpstr>JSP Expression Tag</vt:lpstr>
      <vt:lpstr>JSP Expression Tag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Module-4 SERVLETS</dc:title>
  <dc:creator>Varsha</dc:creator>
  <cp:lastModifiedBy>uday</cp:lastModifiedBy>
  <cp:revision>50</cp:revision>
  <dcterms:created xsi:type="dcterms:W3CDTF">2006-08-16T00:00:00Z</dcterms:created>
  <dcterms:modified xsi:type="dcterms:W3CDTF">2024-07-03T05:50:43Z</dcterms:modified>
</cp:coreProperties>
</file>