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63" r:id="rId3"/>
    <p:sldId id="264" r:id="rId4"/>
    <p:sldId id="266" r:id="rId5"/>
    <p:sldId id="265" r:id="rId6"/>
    <p:sldId id="267" r:id="rId7"/>
    <p:sldId id="268" r:id="rId8"/>
    <p:sldId id="269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13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F8B38-720D-43DF-B529-8D2D474C1860}" type="datetimeFigureOut">
              <a:rPr lang="en-US" smtClean="0"/>
              <a:t>4/29/2024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13731-E533-4D6A-A716-452346B52F0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F8B38-720D-43DF-B529-8D2D474C1860}" type="datetimeFigureOut">
              <a:rPr lang="en-US" smtClean="0"/>
              <a:t>4/29/2024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13731-E533-4D6A-A716-452346B52F0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F8B38-720D-43DF-B529-8D2D474C1860}" type="datetimeFigureOut">
              <a:rPr lang="en-US" smtClean="0"/>
              <a:t>4/29/2024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13731-E533-4D6A-A716-452346B52F0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F8B38-720D-43DF-B529-8D2D474C1860}" type="datetimeFigureOut">
              <a:rPr lang="en-US" smtClean="0"/>
              <a:t>4/29/2024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13731-E533-4D6A-A716-452346B52F0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F8B38-720D-43DF-B529-8D2D474C1860}" type="datetimeFigureOut">
              <a:rPr lang="en-US" smtClean="0"/>
              <a:t>4/29/2024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13731-E533-4D6A-A716-452346B52F0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F8B38-720D-43DF-B529-8D2D474C1860}" type="datetimeFigureOut">
              <a:rPr lang="en-US" smtClean="0"/>
              <a:t>4/29/2024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13731-E533-4D6A-A716-452346B52F0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F8B38-720D-43DF-B529-8D2D474C1860}" type="datetimeFigureOut">
              <a:rPr lang="en-US" smtClean="0"/>
              <a:t>4/29/2024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13731-E533-4D6A-A716-452346B52F0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F8B38-720D-43DF-B529-8D2D474C1860}" type="datetimeFigureOut">
              <a:rPr lang="en-US" smtClean="0"/>
              <a:t>4/29/2024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13731-E533-4D6A-A716-452346B52F0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F8B38-720D-43DF-B529-8D2D474C1860}" type="datetimeFigureOut">
              <a:rPr lang="en-US" smtClean="0"/>
              <a:t>4/29/2024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13731-E533-4D6A-A716-452346B52F0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F8B38-720D-43DF-B529-8D2D474C1860}" type="datetimeFigureOut">
              <a:rPr lang="en-US" smtClean="0"/>
              <a:t>4/29/2024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13731-E533-4D6A-A716-452346B52F0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F8B38-720D-43DF-B529-8D2D474C1860}" type="datetimeFigureOut">
              <a:rPr lang="en-US" smtClean="0"/>
              <a:t>4/29/2024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13731-E533-4D6A-A716-452346B52F0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F8B38-720D-43DF-B529-8D2D474C1860}" type="datetimeFigureOut">
              <a:rPr lang="en-US" smtClean="0"/>
              <a:t>4/29/2024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13731-E533-4D6A-A716-452346B52F0E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BD3B42-14B7-7C97-D44D-4AD89F5B3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Collection Framework :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F72D44A-D16A-A15C-FF72-1A86D8827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764704"/>
            <a:ext cx="8784976" cy="492941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IN" dirty="0"/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1.Ability to understand collection framework and its types.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Ability to understand different types of Lists with examples.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Ability to understand types of Sets with examples.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Ability to understand types of Maps with examples.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5. Ability to understand List, Set and Queue.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 Ability to understand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IterAbility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Interface, Collection Interface and Iterator Interface.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78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Arrays vs. ArrayList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sz="2800" dirty="0"/>
              <a:t>Arrays are fixed sized and ArrayList are dynamic</a:t>
            </a:r>
            <a:r>
              <a:rPr lang="en-IN" sz="2800" dirty="0" smtClean="0"/>
              <a:t>.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/>
              <a:t>Arrays are type safe and ArrayList are not.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/>
          <a:lstStyle/>
          <a:p>
            <a:r>
              <a:rPr lang="en-IN" b="1" dirty="0"/>
              <a:t>ArrayList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Autofit/>
          </a:bodyPr>
          <a:lstStyle/>
          <a:p>
            <a:pPr algn="just"/>
            <a:r>
              <a:rPr lang="en-IN" sz="2800" dirty="0"/>
              <a:t>ArrayList class use a dynamic array for storing the elements</a:t>
            </a:r>
          </a:p>
          <a:p>
            <a:pPr algn="just"/>
            <a:r>
              <a:rPr lang="en-IN" sz="2800" dirty="0"/>
              <a:t>It is like an array but there is no size limit</a:t>
            </a:r>
          </a:p>
          <a:p>
            <a:pPr algn="just"/>
            <a:r>
              <a:rPr lang="en-IN" sz="2800" dirty="0"/>
              <a:t>We can add or remove the elements anytime</a:t>
            </a:r>
          </a:p>
          <a:p>
            <a:pPr algn="just"/>
            <a:r>
              <a:rPr lang="en-IN" sz="2800" dirty="0"/>
              <a:t>It can have duplicate anytime</a:t>
            </a:r>
          </a:p>
          <a:p>
            <a:pPr algn="just"/>
            <a:r>
              <a:rPr lang="en-IN" sz="2800" dirty="0"/>
              <a:t>It implement list interface</a:t>
            </a:r>
          </a:p>
          <a:p>
            <a:pPr algn="just"/>
            <a:r>
              <a:rPr lang="en-IN" sz="2800" dirty="0"/>
              <a:t>It maintain the insertion order internally</a:t>
            </a:r>
          </a:p>
          <a:p>
            <a:pPr algn="just"/>
            <a:r>
              <a:rPr lang="en-IN" sz="2800" dirty="0"/>
              <a:t>It  is non synchronized</a:t>
            </a:r>
          </a:p>
          <a:p>
            <a:pPr algn="just"/>
            <a:r>
              <a:rPr lang="en-IN" sz="2800" smtClean="0"/>
              <a:t>Manipulation </a:t>
            </a:r>
            <a:r>
              <a:rPr lang="en-IN" sz="2800" dirty="0"/>
              <a:t>is a little slower then Linked List because a lot of shifting need to occur if any element is removed from the </a:t>
            </a:r>
            <a:r>
              <a:rPr lang="en-IN" sz="2800" dirty="0" err="1"/>
              <a:t>ArraytList</a:t>
            </a:r>
            <a:endParaRPr lang="en-IN" sz="2800" dirty="0"/>
          </a:p>
          <a:p>
            <a:pPr algn="just"/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ArrayList Constructors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ArrayList()</a:t>
            </a:r>
          </a:p>
          <a:p>
            <a:r>
              <a:rPr lang="en-IN" dirty="0"/>
              <a:t>ArrayList(</a:t>
            </a:r>
            <a:r>
              <a:rPr lang="en-IN" dirty="0" err="1"/>
              <a:t>int</a:t>
            </a:r>
            <a:r>
              <a:rPr lang="en-IN" dirty="0"/>
              <a:t> capacity) – initial size</a:t>
            </a:r>
          </a:p>
          <a:p>
            <a:r>
              <a:rPr lang="en-IN" dirty="0"/>
              <a:t>ArrayList(collection)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n-IN" sz="2800" b="1" u="sng" dirty="0"/>
              <a:t>ArrayList()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642918"/>
            <a:ext cx="4786346" cy="6000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2000" dirty="0"/>
              <a:t>import </a:t>
            </a:r>
            <a:r>
              <a:rPr lang="en-IN" sz="2000" dirty="0" err="1"/>
              <a:t>java.util.ArrayList</a:t>
            </a:r>
            <a:r>
              <a:rPr lang="en-IN" sz="2000" dirty="0"/>
              <a:t>; </a:t>
            </a:r>
          </a:p>
          <a:p>
            <a:pPr>
              <a:buNone/>
            </a:pPr>
            <a:r>
              <a:rPr lang="en-IN" sz="2000" dirty="0"/>
              <a:t>import </a:t>
            </a:r>
            <a:r>
              <a:rPr lang="en-IN" sz="2000" dirty="0" err="1"/>
              <a:t>java.util.Iterator</a:t>
            </a:r>
            <a:r>
              <a:rPr lang="en-IN" sz="2000" dirty="0"/>
              <a:t>; </a:t>
            </a:r>
          </a:p>
          <a:p>
            <a:pPr>
              <a:buNone/>
            </a:pPr>
            <a:endParaRPr lang="en-IN" sz="2000" dirty="0"/>
          </a:p>
          <a:p>
            <a:pPr>
              <a:buNone/>
            </a:pPr>
            <a:r>
              <a:rPr lang="en-IN" sz="2000" dirty="0"/>
              <a:t>public class Demo1</a:t>
            </a:r>
          </a:p>
          <a:p>
            <a:pPr>
              <a:buNone/>
            </a:pPr>
            <a:r>
              <a:rPr lang="en-IN" sz="2000" dirty="0"/>
              <a:t>{ </a:t>
            </a:r>
          </a:p>
          <a:p>
            <a:pPr>
              <a:buNone/>
            </a:pPr>
            <a:r>
              <a:rPr lang="en-IN" sz="2000" dirty="0"/>
              <a:t>public static void main(String[] </a:t>
            </a:r>
            <a:r>
              <a:rPr lang="en-IN" sz="2000" dirty="0" err="1"/>
              <a:t>args</a:t>
            </a:r>
            <a:r>
              <a:rPr lang="en-IN" sz="2000" dirty="0"/>
              <a:t>)</a:t>
            </a:r>
          </a:p>
          <a:p>
            <a:pPr>
              <a:buNone/>
            </a:pPr>
            <a:r>
              <a:rPr lang="en-IN" sz="2000" dirty="0"/>
              <a:t>{ </a:t>
            </a:r>
          </a:p>
          <a:p>
            <a:pPr>
              <a:buNone/>
            </a:pPr>
            <a:r>
              <a:rPr lang="en-IN" sz="2000" dirty="0"/>
              <a:t>ArrayList&lt;String&gt; </a:t>
            </a:r>
            <a:r>
              <a:rPr lang="en-IN" sz="2000" dirty="0" err="1"/>
              <a:t>mList</a:t>
            </a:r>
            <a:r>
              <a:rPr lang="en-IN" sz="2000" dirty="0"/>
              <a:t> = new ArrayList&lt;&gt;(); </a:t>
            </a:r>
          </a:p>
          <a:p>
            <a:pPr>
              <a:buNone/>
            </a:pPr>
            <a:r>
              <a:rPr lang="en-IN" sz="2000" dirty="0" err="1"/>
              <a:t>mList.add</a:t>
            </a:r>
            <a:r>
              <a:rPr lang="en-IN" sz="2000" dirty="0"/>
              <a:t>("Mark"); </a:t>
            </a:r>
          </a:p>
          <a:p>
            <a:pPr>
              <a:buNone/>
            </a:pPr>
            <a:r>
              <a:rPr lang="en-IN" sz="2000" dirty="0" err="1"/>
              <a:t>mList.add</a:t>
            </a:r>
            <a:r>
              <a:rPr lang="en-IN" sz="2000" dirty="0"/>
              <a:t>("Paul"); </a:t>
            </a:r>
          </a:p>
          <a:p>
            <a:pPr>
              <a:buNone/>
            </a:pPr>
            <a:r>
              <a:rPr lang="en-IN" sz="2000" dirty="0" err="1"/>
              <a:t>mList.add</a:t>
            </a:r>
            <a:r>
              <a:rPr lang="en-IN" sz="2000" dirty="0"/>
              <a:t>("Watson"); </a:t>
            </a:r>
          </a:p>
          <a:p>
            <a:pPr>
              <a:buNone/>
            </a:pPr>
            <a:endParaRPr lang="en-IN" sz="2000" dirty="0"/>
          </a:p>
          <a:p>
            <a:pPr>
              <a:buNone/>
            </a:pPr>
            <a:r>
              <a:rPr lang="en-IN" sz="2000" dirty="0" err="1"/>
              <a:t>System.out.println</a:t>
            </a:r>
            <a:r>
              <a:rPr lang="en-IN" sz="2000" dirty="0"/>
              <a:t>(</a:t>
            </a:r>
            <a:r>
              <a:rPr lang="en-IN" sz="2000" dirty="0" err="1"/>
              <a:t>mList</a:t>
            </a:r>
            <a:r>
              <a:rPr lang="en-IN" sz="2000" dirty="0"/>
              <a:t>); </a:t>
            </a:r>
          </a:p>
          <a:p>
            <a:pPr>
              <a:buNone/>
            </a:pPr>
            <a:endParaRPr lang="en-IN" sz="2000" dirty="0"/>
          </a:p>
          <a:p>
            <a:pPr>
              <a:buNone/>
            </a:pPr>
            <a:r>
              <a:rPr lang="en-IN" sz="2000" dirty="0"/>
              <a:t>Iterator </a:t>
            </a:r>
            <a:r>
              <a:rPr lang="en-IN" sz="2000" dirty="0" err="1"/>
              <a:t>iterator</a:t>
            </a:r>
            <a:r>
              <a:rPr lang="en-IN" sz="2000" dirty="0"/>
              <a:t> = </a:t>
            </a:r>
            <a:r>
              <a:rPr lang="en-IN" sz="2000" dirty="0" err="1"/>
              <a:t>mList.iterator</a:t>
            </a:r>
            <a:r>
              <a:rPr lang="en-IN" sz="2000" dirty="0"/>
              <a:t>(); </a:t>
            </a:r>
          </a:p>
          <a:p>
            <a:pPr>
              <a:buNone/>
            </a:pPr>
            <a:endParaRPr lang="en-IN" sz="2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957794" y="571480"/>
            <a:ext cx="4114800" cy="62865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buNone/>
            </a:pPr>
            <a:r>
              <a:rPr lang="en-IN" sz="2000" dirty="0"/>
              <a:t>// hasNext() will check if the iterator has the element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while (</a:t>
            </a: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iterator.hasNext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System.out.println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iterator.next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());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// print element and move the cursor to the next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// </a:t>
            </a: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foreach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for(String name: </a:t>
            </a: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mList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System.out.println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(name);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  }</a:t>
            </a:r>
          </a:p>
        </p:txBody>
      </p:sp>
      <p:cxnSp>
        <p:nvCxnSpPr>
          <p:cNvPr id="8" name="Straight Connector 7"/>
          <p:cNvCxnSpPr/>
          <p:nvPr/>
        </p:nvCxnSpPr>
        <p:spPr>
          <a:xfrm rot="16200000" flipH="1">
            <a:off x="1750211" y="3679021"/>
            <a:ext cx="6286520" cy="714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n-IN" sz="2800" b="1" u="sng" dirty="0"/>
              <a:t>get() &amp; set()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642918"/>
            <a:ext cx="8572560" cy="600079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IN" sz="2000" dirty="0"/>
              <a:t>import </a:t>
            </a:r>
            <a:r>
              <a:rPr lang="en-IN" sz="2000" dirty="0" err="1"/>
              <a:t>java.util.ArrayList</a:t>
            </a:r>
            <a:r>
              <a:rPr lang="en-IN" sz="2000" dirty="0"/>
              <a:t>; </a:t>
            </a:r>
          </a:p>
          <a:p>
            <a:pPr algn="just">
              <a:buNone/>
            </a:pPr>
            <a:r>
              <a:rPr lang="en-IN" sz="2000" dirty="0"/>
              <a:t>public class Demo2</a:t>
            </a:r>
          </a:p>
          <a:p>
            <a:pPr algn="just">
              <a:buNone/>
            </a:pPr>
            <a:r>
              <a:rPr lang="en-IN" sz="2000" dirty="0"/>
              <a:t> { </a:t>
            </a:r>
          </a:p>
          <a:p>
            <a:pPr algn="just">
              <a:buNone/>
            </a:pPr>
            <a:r>
              <a:rPr lang="en-IN" sz="2000" dirty="0"/>
              <a:t>public static void main(String[] </a:t>
            </a:r>
            <a:r>
              <a:rPr lang="en-IN" sz="2000" dirty="0" err="1"/>
              <a:t>args</a:t>
            </a:r>
            <a:r>
              <a:rPr lang="en-IN" sz="2000" dirty="0"/>
              <a:t>) </a:t>
            </a:r>
          </a:p>
          <a:p>
            <a:pPr algn="just">
              <a:buNone/>
            </a:pPr>
            <a:r>
              <a:rPr lang="en-IN" sz="2000" dirty="0"/>
              <a:t>{ </a:t>
            </a:r>
          </a:p>
          <a:p>
            <a:pPr algn="just">
              <a:buNone/>
            </a:pPr>
            <a:r>
              <a:rPr lang="en-IN" sz="2000" dirty="0"/>
              <a:t>ArrayList&lt;String&gt; names = new ArrayList&lt;&gt;(); </a:t>
            </a:r>
          </a:p>
          <a:p>
            <a:pPr algn="just">
              <a:buNone/>
            </a:pPr>
            <a:r>
              <a:rPr lang="en-IN" sz="2000" dirty="0" err="1"/>
              <a:t>names.add</a:t>
            </a:r>
            <a:r>
              <a:rPr lang="en-IN" sz="2000" dirty="0"/>
              <a:t>("Mark"); </a:t>
            </a:r>
          </a:p>
          <a:p>
            <a:pPr algn="just">
              <a:buNone/>
            </a:pPr>
            <a:r>
              <a:rPr lang="en-IN" sz="2000" dirty="0" err="1"/>
              <a:t>names.add</a:t>
            </a:r>
            <a:r>
              <a:rPr lang="en-IN" sz="2000" dirty="0"/>
              <a:t>("Paul"); </a:t>
            </a:r>
          </a:p>
          <a:p>
            <a:pPr algn="just">
              <a:buNone/>
            </a:pPr>
            <a:r>
              <a:rPr lang="en-IN" sz="2000" dirty="0" err="1"/>
              <a:t>names.add</a:t>
            </a:r>
            <a:r>
              <a:rPr lang="en-IN" sz="2000" dirty="0"/>
              <a:t>("John"); </a:t>
            </a:r>
          </a:p>
          <a:p>
            <a:pPr algn="just">
              <a:buNone/>
            </a:pPr>
            <a:r>
              <a:rPr lang="en-IN" sz="2000" b="1" dirty="0"/>
              <a:t>// get </a:t>
            </a:r>
          </a:p>
          <a:p>
            <a:pPr algn="just">
              <a:buNone/>
            </a:pPr>
            <a:r>
              <a:rPr lang="en-IN" sz="2000" dirty="0" err="1"/>
              <a:t>System.out.println</a:t>
            </a:r>
            <a:r>
              <a:rPr lang="en-IN" sz="2000" dirty="0"/>
              <a:t>(</a:t>
            </a:r>
            <a:r>
              <a:rPr lang="en-IN" sz="2000" dirty="0" err="1"/>
              <a:t>names.get</a:t>
            </a:r>
            <a:r>
              <a:rPr lang="en-IN" sz="2000" dirty="0"/>
              <a:t>(1)); </a:t>
            </a:r>
          </a:p>
          <a:p>
            <a:pPr algn="just">
              <a:buNone/>
            </a:pPr>
            <a:r>
              <a:rPr lang="en-IN" sz="2000" b="1" dirty="0"/>
              <a:t>// set </a:t>
            </a:r>
          </a:p>
          <a:p>
            <a:pPr algn="just">
              <a:buNone/>
            </a:pPr>
            <a:r>
              <a:rPr lang="en-IN" sz="2000" dirty="0" err="1"/>
              <a:t>names.set</a:t>
            </a:r>
            <a:r>
              <a:rPr lang="en-IN" sz="2000" dirty="0"/>
              <a:t>(1, "Paul Smith"); </a:t>
            </a:r>
          </a:p>
          <a:p>
            <a:pPr algn="just">
              <a:buNone/>
            </a:pPr>
            <a:r>
              <a:rPr lang="en-IN" sz="2000" dirty="0" err="1"/>
              <a:t>System.out.println</a:t>
            </a:r>
            <a:r>
              <a:rPr lang="en-IN" sz="2000" dirty="0"/>
              <a:t>("********"); </a:t>
            </a:r>
          </a:p>
          <a:p>
            <a:pPr algn="just">
              <a:buNone/>
            </a:pPr>
            <a:r>
              <a:rPr lang="en-IN" sz="2000" dirty="0"/>
              <a:t>for(String name: names)</a:t>
            </a:r>
          </a:p>
          <a:p>
            <a:pPr algn="just">
              <a:buNone/>
            </a:pPr>
            <a:r>
              <a:rPr lang="en-IN" sz="2000" dirty="0"/>
              <a:t>{ </a:t>
            </a:r>
            <a:r>
              <a:rPr lang="en-IN" sz="2000" dirty="0" err="1"/>
              <a:t>System.out.println</a:t>
            </a:r>
            <a:r>
              <a:rPr lang="en-IN" sz="2000" dirty="0"/>
              <a:t>(name); } } }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957794" y="571480"/>
            <a:ext cx="4114800" cy="62865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buNone/>
            </a:pPr>
            <a:endParaRPr kumimoji="0" lang="en-IN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2" y="0"/>
            <a:ext cx="4786346" cy="68580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IN" sz="2000" dirty="0"/>
              <a:t>import </a:t>
            </a:r>
            <a:r>
              <a:rPr lang="en-IN" sz="2000" dirty="0" err="1"/>
              <a:t>java.util.ArrayList</a:t>
            </a:r>
            <a:r>
              <a:rPr lang="en-IN" sz="2000" dirty="0"/>
              <a:t>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/>
              <a:t>import </a:t>
            </a:r>
            <a:r>
              <a:rPr lang="en-IN" sz="2000" dirty="0" err="1"/>
              <a:t>java.util.Collections</a:t>
            </a:r>
            <a:r>
              <a:rPr lang="en-IN" sz="2000" dirty="0"/>
              <a:t>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/>
              <a:t>public class Demo3 {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/>
              <a:t>public static void main(String[] </a:t>
            </a:r>
            <a:r>
              <a:rPr lang="en-IN" sz="2000" dirty="0" err="1"/>
              <a:t>args</a:t>
            </a:r>
            <a:r>
              <a:rPr lang="en-IN" sz="2000" dirty="0"/>
              <a:t>) {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/>
              <a:t>ArrayList&lt;String&gt; colors = new ArrayList&lt;&gt;();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 err="1"/>
              <a:t>colors.add</a:t>
            </a:r>
            <a:r>
              <a:rPr lang="en-IN" sz="2000" dirty="0"/>
              <a:t>("Yellow");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 err="1"/>
              <a:t>colors.add</a:t>
            </a:r>
            <a:r>
              <a:rPr lang="en-IN" sz="2000" dirty="0"/>
              <a:t>("Red");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 err="1"/>
              <a:t>colors.add</a:t>
            </a:r>
            <a:r>
              <a:rPr lang="en-IN" sz="2000" dirty="0"/>
              <a:t>("Orange");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 err="1"/>
              <a:t>colors.add</a:t>
            </a:r>
            <a:r>
              <a:rPr lang="en-IN" sz="2000" dirty="0"/>
              <a:t>("Blue");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 err="1"/>
              <a:t>colors.add</a:t>
            </a:r>
            <a:r>
              <a:rPr lang="en-IN" sz="2000" dirty="0"/>
              <a:t>("Pink");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b="1" dirty="0"/>
              <a:t>// before sorting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 err="1"/>
              <a:t>System.out.println</a:t>
            </a:r>
            <a:r>
              <a:rPr lang="en-IN" sz="2000" dirty="0"/>
              <a:t>("before sorting..."); for(String color: colors) {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 err="1"/>
              <a:t>System.out.println</a:t>
            </a:r>
            <a:r>
              <a:rPr lang="en-IN" sz="2000" dirty="0"/>
              <a:t>(color);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/>
              <a:t>}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b="1" dirty="0"/>
              <a:t>// after sorting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 err="1"/>
              <a:t>Collections.sort</a:t>
            </a:r>
            <a:r>
              <a:rPr lang="en-IN" sz="2000" dirty="0"/>
              <a:t>(colors);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 err="1"/>
              <a:t>System.out.println</a:t>
            </a:r>
            <a:r>
              <a:rPr lang="en-IN" sz="2000" dirty="0"/>
              <a:t>("after sorting...");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/>
              <a:t>for(String color: colors) {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 err="1"/>
              <a:t>System.out.println</a:t>
            </a:r>
            <a:r>
              <a:rPr lang="en-IN" sz="2000" dirty="0"/>
              <a:t>(color);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2000" dirty="0"/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1600" b="1" dirty="0">
                <a:solidFill>
                  <a:srgbClr val="FF0000"/>
                </a:solidFill>
              </a:rPr>
              <a:t>//</a:t>
            </a:r>
            <a:r>
              <a:rPr lang="en-IN" sz="1600" b="1" dirty="0" err="1">
                <a:solidFill>
                  <a:srgbClr val="FF0000"/>
                </a:solidFill>
              </a:rPr>
              <a:t>Collections.sort</a:t>
            </a:r>
            <a:r>
              <a:rPr lang="en-IN" sz="1600" b="1" dirty="0">
                <a:solidFill>
                  <a:srgbClr val="FF0000"/>
                </a:solidFill>
              </a:rPr>
              <a:t>(colors, </a:t>
            </a:r>
            <a:r>
              <a:rPr lang="en-IN" sz="1600" b="1" dirty="0" err="1">
                <a:solidFill>
                  <a:srgbClr val="FF0000"/>
                </a:solidFill>
              </a:rPr>
              <a:t>Collections.reverseOrder</a:t>
            </a:r>
            <a:r>
              <a:rPr lang="en-IN" sz="1600" b="1" dirty="0">
                <a:solidFill>
                  <a:srgbClr val="FF0000"/>
                </a:solidFill>
              </a:rPr>
              <a:t>());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86314" y="0"/>
            <a:ext cx="4357686" cy="685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// list of numbers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ArrayList&lt;Integer&gt; numbers = new 				ArrayList&lt;&gt;();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numbers.add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(7);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numbers.add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(2);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numbers.add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(1);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numbers.add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(5);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numbers.add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(6);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// before sorting</a:t>
            </a:r>
            <a:r>
              <a:rPr lang="en-IN" sz="2000" b="1" dirty="0"/>
              <a:t> </a:t>
            </a: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System.out.println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("before sorting...");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for(</a:t>
            </a: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number: numbers)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System.out.println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(number);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 </a:t>
            </a:r>
          </a:p>
          <a:p>
            <a:r>
              <a:rPr lang="en-IN" sz="2000" b="1" dirty="0"/>
              <a:t>// after sorting </a:t>
            </a:r>
            <a:endParaRPr kumimoji="0" lang="en-IN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Collections.sort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(numbers); </a:t>
            </a: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System.out.println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("after sorting..."); for(</a:t>
            </a: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number: numbers) { 	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System.out.println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(number);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 </a:t>
            </a:r>
          </a:p>
          <a:p>
            <a:pPr lvl="0"/>
            <a:r>
              <a:rPr lang="en-IN" sz="2000" b="1" dirty="0"/>
              <a:t>//</a:t>
            </a:r>
            <a:r>
              <a:rPr lang="en-IN" sz="2000" b="1" dirty="0" err="1"/>
              <a:t>Collections.reverse</a:t>
            </a:r>
            <a:r>
              <a:rPr lang="en-IN" sz="2000" b="1" dirty="0"/>
              <a:t>(numbers);</a:t>
            </a:r>
            <a:endParaRPr kumimoji="0" lang="en-IN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 }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16200000" flipH="1">
            <a:off x="1321595" y="3393281"/>
            <a:ext cx="6858000" cy="714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Iterator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for-each</a:t>
            </a:r>
          </a:p>
          <a:p>
            <a:r>
              <a:rPr lang="en-IN" dirty="0"/>
              <a:t>for loop</a:t>
            </a:r>
          </a:p>
          <a:p>
            <a:r>
              <a:rPr lang="en-IN" dirty="0" err="1"/>
              <a:t>forEach</a:t>
            </a:r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85728"/>
            <a:ext cx="4857752" cy="65722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IN" sz="2000" dirty="0"/>
              <a:t>import </a:t>
            </a:r>
            <a:r>
              <a:rPr lang="en-IN" sz="2000" dirty="0" err="1"/>
              <a:t>java.util.ArrayList</a:t>
            </a:r>
            <a:r>
              <a:rPr lang="en-IN" sz="2000" dirty="0"/>
              <a:t>; </a:t>
            </a:r>
          </a:p>
          <a:p>
            <a:pPr>
              <a:buNone/>
            </a:pPr>
            <a:r>
              <a:rPr lang="en-IN" sz="2000" dirty="0"/>
              <a:t>import </a:t>
            </a:r>
            <a:r>
              <a:rPr lang="en-IN" sz="2000" dirty="0" err="1"/>
              <a:t>java.util.Iterator</a:t>
            </a:r>
            <a:r>
              <a:rPr lang="en-IN" sz="2000" dirty="0"/>
              <a:t>; </a:t>
            </a:r>
          </a:p>
          <a:p>
            <a:pPr>
              <a:buNone/>
            </a:pPr>
            <a:endParaRPr lang="en-IN" sz="2000" dirty="0"/>
          </a:p>
          <a:p>
            <a:pPr>
              <a:buNone/>
            </a:pPr>
            <a:r>
              <a:rPr lang="en-IN" sz="2000" dirty="0"/>
              <a:t>public class Demo4 </a:t>
            </a:r>
          </a:p>
          <a:p>
            <a:pPr>
              <a:buNone/>
            </a:pPr>
            <a:r>
              <a:rPr lang="en-IN" sz="2000" dirty="0"/>
              <a:t>{ </a:t>
            </a:r>
          </a:p>
          <a:p>
            <a:pPr>
              <a:buNone/>
            </a:pPr>
            <a:r>
              <a:rPr lang="en-IN" sz="2000" dirty="0"/>
              <a:t>public static void main(String[] </a:t>
            </a:r>
            <a:r>
              <a:rPr lang="en-IN" sz="2000" dirty="0" err="1"/>
              <a:t>args</a:t>
            </a:r>
            <a:r>
              <a:rPr lang="en-IN" sz="2000" dirty="0"/>
              <a:t>) </a:t>
            </a:r>
          </a:p>
          <a:p>
            <a:pPr>
              <a:buNone/>
            </a:pPr>
            <a:r>
              <a:rPr lang="en-IN" sz="2000" dirty="0"/>
              <a:t>{ </a:t>
            </a:r>
          </a:p>
          <a:p>
            <a:pPr>
              <a:buNone/>
            </a:pPr>
            <a:r>
              <a:rPr lang="en-IN" sz="2000" dirty="0"/>
              <a:t>ArrayList&lt;String&gt; names = new ArrayList&lt;&gt;(); </a:t>
            </a:r>
          </a:p>
          <a:p>
            <a:pPr>
              <a:buNone/>
            </a:pPr>
            <a:r>
              <a:rPr lang="en-IN" sz="2000" dirty="0" err="1"/>
              <a:t>names.add</a:t>
            </a:r>
            <a:r>
              <a:rPr lang="en-IN" sz="2000" dirty="0"/>
              <a:t>("Mark"); </a:t>
            </a:r>
          </a:p>
          <a:p>
            <a:pPr>
              <a:buNone/>
            </a:pPr>
            <a:r>
              <a:rPr lang="en-IN" sz="2000" dirty="0" err="1"/>
              <a:t>names.add</a:t>
            </a:r>
            <a:r>
              <a:rPr lang="en-IN" sz="2000" dirty="0"/>
              <a:t>("John"); </a:t>
            </a:r>
          </a:p>
          <a:p>
            <a:pPr>
              <a:buNone/>
            </a:pPr>
            <a:r>
              <a:rPr lang="en-IN" sz="2000" dirty="0" err="1"/>
              <a:t>names.add</a:t>
            </a:r>
            <a:r>
              <a:rPr lang="en-IN" sz="2000" dirty="0"/>
              <a:t>("Watson"); </a:t>
            </a:r>
          </a:p>
          <a:p>
            <a:pPr>
              <a:buNone/>
            </a:pPr>
            <a:r>
              <a:rPr lang="en-IN" sz="2000" dirty="0" err="1"/>
              <a:t>names.add</a:t>
            </a:r>
            <a:r>
              <a:rPr lang="en-IN" sz="2000" dirty="0"/>
              <a:t>("Stacy"); </a:t>
            </a:r>
          </a:p>
          <a:p>
            <a:pPr>
              <a:buNone/>
            </a:pPr>
            <a:r>
              <a:rPr lang="en-IN" sz="2000" b="1" dirty="0"/>
              <a:t>// iterator </a:t>
            </a:r>
          </a:p>
          <a:p>
            <a:pPr>
              <a:buNone/>
            </a:pPr>
            <a:r>
              <a:rPr lang="en-IN" sz="2000" dirty="0"/>
              <a:t>Iterator </a:t>
            </a:r>
            <a:r>
              <a:rPr lang="en-IN" sz="2000" dirty="0" err="1"/>
              <a:t>iterator</a:t>
            </a:r>
            <a:r>
              <a:rPr lang="en-IN" sz="2000" dirty="0"/>
              <a:t> = </a:t>
            </a:r>
            <a:r>
              <a:rPr lang="en-IN" sz="2000" dirty="0" err="1"/>
              <a:t>names.iterator</a:t>
            </a:r>
            <a:r>
              <a:rPr lang="en-IN" sz="2000" dirty="0"/>
              <a:t>(); </a:t>
            </a:r>
          </a:p>
          <a:p>
            <a:pPr>
              <a:buNone/>
            </a:pPr>
            <a:r>
              <a:rPr lang="en-IN" sz="2000" dirty="0"/>
              <a:t>while(</a:t>
            </a:r>
            <a:r>
              <a:rPr lang="en-IN" sz="2000" dirty="0" err="1"/>
              <a:t>iterator.hasNext</a:t>
            </a:r>
            <a:r>
              <a:rPr lang="en-IN" sz="2000" dirty="0"/>
              <a:t>()) </a:t>
            </a:r>
          </a:p>
          <a:p>
            <a:pPr>
              <a:buNone/>
            </a:pPr>
            <a:r>
              <a:rPr lang="en-IN" sz="2000" dirty="0"/>
              <a:t>{ </a:t>
            </a:r>
          </a:p>
          <a:p>
            <a:pPr>
              <a:buNone/>
            </a:pPr>
            <a:r>
              <a:rPr lang="en-IN" sz="2000" dirty="0" err="1"/>
              <a:t>System.out.println</a:t>
            </a:r>
            <a:r>
              <a:rPr lang="en-IN" sz="2000" dirty="0"/>
              <a:t>(</a:t>
            </a:r>
            <a:r>
              <a:rPr lang="en-IN" sz="2000" dirty="0" err="1"/>
              <a:t>iterator.next</a:t>
            </a:r>
            <a:r>
              <a:rPr lang="en-IN" sz="2000" dirty="0"/>
              <a:t>()); </a:t>
            </a:r>
          </a:p>
          <a:p>
            <a:pPr>
              <a:buNone/>
            </a:pPr>
            <a:r>
              <a:rPr lang="en-IN" sz="2000" dirty="0"/>
              <a:t>}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72066" y="285728"/>
            <a:ext cx="4000496" cy="6572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buNone/>
            </a:pPr>
            <a:r>
              <a:rPr lang="en-IN" sz="2000" dirty="0"/>
              <a:t>// for-each </a:t>
            </a:r>
          </a:p>
          <a:p>
            <a:pPr>
              <a:buNone/>
            </a:pPr>
            <a:r>
              <a:rPr lang="en-IN" sz="2000" dirty="0"/>
              <a:t>for(String name: names)</a:t>
            </a:r>
          </a:p>
          <a:p>
            <a:pPr>
              <a:buNone/>
            </a:pPr>
            <a:r>
              <a:rPr lang="en-IN" sz="2000" dirty="0"/>
              <a:t>{</a:t>
            </a:r>
          </a:p>
          <a:p>
            <a:pPr>
              <a:buNone/>
            </a:pPr>
            <a:r>
              <a:rPr lang="en-IN" sz="2000" dirty="0"/>
              <a:t> </a:t>
            </a:r>
            <a:r>
              <a:rPr lang="en-IN" sz="2000" dirty="0" err="1"/>
              <a:t>System.out.println</a:t>
            </a:r>
            <a:r>
              <a:rPr lang="en-IN" sz="2000" dirty="0"/>
              <a:t>(name); </a:t>
            </a:r>
          </a:p>
          <a:p>
            <a:pPr>
              <a:buNone/>
            </a:pPr>
            <a:r>
              <a:rPr lang="en-IN" sz="2000" dirty="0"/>
              <a:t>}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// for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for(</a:t>
            </a: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=0;i&lt; </a:t>
            </a: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names.size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();</a:t>
            </a: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++)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System.out.println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names.get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));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//</a:t>
            </a: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forEach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names.forEach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(name -&gt;  		    	        </a:t>
            </a:r>
            <a:r>
              <a:rPr kumimoji="0" lang="en-I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System.out.println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(name));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500190" y="3429000"/>
            <a:ext cx="68580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25470"/>
          </a:xfrm>
        </p:spPr>
        <p:txBody>
          <a:bodyPr>
            <a:normAutofit/>
          </a:bodyPr>
          <a:lstStyle/>
          <a:p>
            <a:r>
              <a:rPr lang="en-IN" sz="3200" b="1" u="sng" dirty="0"/>
              <a:t>Complex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614354"/>
          </a:xfrm>
        </p:spPr>
        <p:txBody>
          <a:bodyPr>
            <a:normAutofit/>
          </a:bodyPr>
          <a:lstStyle/>
          <a:p>
            <a:r>
              <a:rPr lang="en-IN" sz="2800" dirty="0"/>
              <a:t>Refer </a:t>
            </a:r>
            <a:r>
              <a:rPr lang="en-IN" sz="2800" b="1" dirty="0"/>
              <a:t>Demo5</a:t>
            </a:r>
            <a:r>
              <a:rPr lang="en-IN" sz="2800" dirty="0"/>
              <a:t> program in the word document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00034" y="171448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3200" b="1" u="sng" dirty="0">
                <a:latin typeface="+mj-lt"/>
                <a:ea typeface="+mj-ea"/>
                <a:cs typeface="+mj-cs"/>
              </a:rPr>
              <a:t>Sorting a Complex List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0034" y="2428868"/>
            <a:ext cx="8229600" cy="42148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just">
              <a:buFont typeface="Arial" pitchFamily="34" charset="0"/>
              <a:buChar char="•"/>
            </a:pPr>
            <a:r>
              <a:rPr lang="en-IN" sz="2600" dirty="0"/>
              <a:t>Using </a:t>
            </a:r>
            <a:r>
              <a:rPr lang="en-IN" sz="2600" b="1" dirty="0"/>
              <a:t>Comparable or Comparator </a:t>
            </a:r>
            <a:r>
              <a:rPr lang="en-IN" sz="2600" dirty="0"/>
              <a:t>interface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n-IN" sz="2600" b="1" u="sng" dirty="0"/>
              <a:t>Comparable interface</a:t>
            </a:r>
          </a:p>
          <a:p>
            <a:pPr marL="800100" lvl="1" indent="-342900" algn="just">
              <a:buFont typeface="Wingdings" pitchFamily="2" charset="2"/>
              <a:buChar char="ü"/>
            </a:pPr>
            <a:r>
              <a:rPr lang="en-IN" sz="2600" dirty="0"/>
              <a:t>Use compareTo() method which return an integer value.</a:t>
            </a:r>
          </a:p>
          <a:p>
            <a:pPr marL="800100" lvl="1" indent="-342900" algn="just">
              <a:buFont typeface="Wingdings" pitchFamily="2" charset="2"/>
              <a:buChar char="ü"/>
            </a:pPr>
            <a:r>
              <a:rPr lang="en-IN" sz="2600" dirty="0"/>
              <a:t>It is used to order the object of the user-define class.</a:t>
            </a:r>
          </a:p>
          <a:p>
            <a:pPr marL="800100" lvl="1" indent="-342900" algn="just">
              <a:buFont typeface="Wingdings" pitchFamily="2" charset="2"/>
              <a:buChar char="ü"/>
            </a:pPr>
            <a:r>
              <a:rPr lang="en-IN" sz="2600" dirty="0"/>
              <a:t>This interface is found in </a:t>
            </a:r>
            <a:r>
              <a:rPr lang="en-IN" sz="2600" b="1" dirty="0"/>
              <a:t>java.lang package</a:t>
            </a:r>
          </a:p>
          <a:p>
            <a:pPr marL="800100" lvl="1" indent="-342900" algn="just">
              <a:buFont typeface="Wingdings" pitchFamily="2" charset="2"/>
              <a:buChar char="ü"/>
            </a:pPr>
            <a:r>
              <a:rPr lang="en-IN" sz="2600" dirty="0"/>
              <a:t>It contain only one method by the name      compareTo (other object)</a:t>
            </a:r>
            <a:endParaRPr kumimoji="0" lang="en-IN" sz="26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Refer </a:t>
            </a:r>
            <a:r>
              <a:rPr kumimoji="0" lang="en-IN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Demo6</a:t>
            </a:r>
            <a:r>
              <a:rPr kumimoji="0" lang="en-IN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program in the word document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>
            <a:normAutofit/>
          </a:bodyPr>
          <a:lstStyle/>
          <a:p>
            <a:pPr algn="just"/>
            <a:r>
              <a:rPr lang="en-IN" sz="2800" dirty="0"/>
              <a:t>public int compareTo(Other object)</a:t>
            </a:r>
          </a:p>
          <a:p>
            <a:pPr algn="just"/>
            <a:r>
              <a:rPr lang="en-IN" sz="2800" dirty="0"/>
              <a:t>This method is used to compare the current object with specified object and it return </a:t>
            </a:r>
          </a:p>
          <a:p>
            <a:pPr marL="898525" algn="just">
              <a:buFont typeface="Wingdings" pitchFamily="2" charset="2"/>
              <a:buChar char="ü"/>
            </a:pPr>
            <a:r>
              <a:rPr lang="en-IN" sz="2800" b="1" dirty="0"/>
              <a:t>positive</a:t>
            </a:r>
            <a:r>
              <a:rPr lang="en-IN" sz="2800" dirty="0"/>
              <a:t> - current object is greater than the specified object = 1</a:t>
            </a:r>
          </a:p>
          <a:p>
            <a:pPr marL="898525" algn="just">
              <a:buFont typeface="Wingdings" pitchFamily="2" charset="2"/>
              <a:buChar char="ü"/>
            </a:pPr>
            <a:r>
              <a:rPr lang="en-IN" sz="2800" b="1" dirty="0"/>
              <a:t>negative</a:t>
            </a:r>
            <a:r>
              <a:rPr lang="en-IN" sz="2800" dirty="0"/>
              <a:t> - current object is less than the specified object = -1</a:t>
            </a:r>
          </a:p>
          <a:p>
            <a:pPr marL="898525" algn="just">
              <a:buFont typeface="Wingdings" pitchFamily="2" charset="2"/>
              <a:buChar char="ü"/>
            </a:pPr>
            <a:r>
              <a:rPr lang="en-IN" sz="2800" b="1" dirty="0"/>
              <a:t>zero</a:t>
            </a:r>
            <a:r>
              <a:rPr lang="en-IN" sz="2800" dirty="0"/>
              <a:t> - current object is equal to the specified object = 0</a:t>
            </a:r>
          </a:p>
          <a:p>
            <a:pPr marL="358775" algn="just" defTabSz="360363"/>
            <a:r>
              <a:rPr lang="en-IN" sz="2800" b="1" dirty="0"/>
              <a:t>sort()</a:t>
            </a:r>
            <a:r>
              <a:rPr lang="en-IN" sz="2800" dirty="0"/>
              <a:t> - sorting in ascending order</a:t>
            </a:r>
          </a:p>
          <a:p>
            <a:pPr marL="358775" algn="just" defTabSz="360363"/>
            <a:r>
              <a:rPr lang="en-IN" sz="2800" b="1" dirty="0"/>
              <a:t>reverse() </a:t>
            </a:r>
            <a:r>
              <a:rPr lang="en-IN" sz="2800" dirty="0"/>
              <a:t>- sorting in descending order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Required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/>
              <a:t># Java 17 or 11+</a:t>
            </a:r>
          </a:p>
          <a:p>
            <a:pPr>
              <a:buNone/>
            </a:pPr>
            <a:r>
              <a:rPr lang="en-IN" dirty="0"/>
              <a:t># Intellj IDEA</a:t>
            </a:r>
          </a:p>
          <a:p>
            <a:pPr>
              <a:buNone/>
            </a:pPr>
            <a:r>
              <a:rPr lang="en-IN" dirty="0"/>
              <a:t># MySQL</a:t>
            </a:r>
          </a:p>
          <a:p>
            <a:pPr>
              <a:buNone/>
            </a:pPr>
            <a:r>
              <a:rPr lang="en-IN" dirty="0"/>
              <a:t># Postman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429420"/>
          </a:xfrm>
        </p:spPr>
        <p:txBody>
          <a:bodyPr>
            <a:normAutofit/>
          </a:bodyPr>
          <a:lstStyle/>
          <a:p>
            <a:pPr algn="just"/>
            <a:r>
              <a:rPr lang="en-IN" sz="2800" b="1" u="sng" dirty="0"/>
              <a:t>Comparator Interface</a:t>
            </a:r>
          </a:p>
          <a:p>
            <a:pPr lvl="1" algn="just">
              <a:buFont typeface="Wingdings" pitchFamily="2" charset="2"/>
              <a:buChar char="ü"/>
            </a:pPr>
            <a:r>
              <a:rPr lang="en-IN" sz="2600" dirty="0"/>
              <a:t>Java comparator interface is used to order the object of a user define class</a:t>
            </a:r>
          </a:p>
          <a:p>
            <a:pPr lvl="1" algn="just">
              <a:buFont typeface="Wingdings" pitchFamily="2" charset="2"/>
              <a:buChar char="ü"/>
            </a:pPr>
            <a:r>
              <a:rPr lang="en-IN" sz="2600" dirty="0"/>
              <a:t>This interface in java.utl package and contain two methods</a:t>
            </a:r>
          </a:p>
          <a:p>
            <a:pPr marL="1252538" lvl="1" algn="just">
              <a:buNone/>
            </a:pPr>
            <a:r>
              <a:rPr lang="en-IN" sz="2600" dirty="0">
                <a:sym typeface="Wingdings" pitchFamily="2" charset="2"/>
              </a:rPr>
              <a:t></a:t>
            </a:r>
            <a:r>
              <a:rPr lang="en-IN" sz="2600" b="1" dirty="0"/>
              <a:t>compare(object obj1, object obj2)</a:t>
            </a:r>
          </a:p>
          <a:p>
            <a:pPr marL="1252538" lvl="1" algn="just">
              <a:buNone/>
            </a:pPr>
            <a:r>
              <a:rPr lang="en-IN" sz="2600" dirty="0">
                <a:sym typeface="Wingdings" pitchFamily="2" charset="2"/>
              </a:rPr>
              <a:t></a:t>
            </a:r>
            <a:r>
              <a:rPr lang="en-IN" sz="2600" b="1" dirty="0"/>
              <a:t>equal(object obj)</a:t>
            </a:r>
          </a:p>
          <a:p>
            <a:pPr marL="712788" lvl="1" algn="just">
              <a:buNone/>
            </a:pPr>
            <a:endParaRPr lang="en-IN" sz="26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Linked List (Demo8)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142984"/>
            <a:ext cx="8643998" cy="550072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en-IN" sz="2800" dirty="0"/>
              <a:t>Linked List class uses a doubly linkedList to store the elements</a:t>
            </a:r>
          </a:p>
          <a:p>
            <a:pPr algn="just">
              <a:spcBef>
                <a:spcPts val="0"/>
              </a:spcBef>
            </a:pPr>
            <a:r>
              <a:rPr lang="en-IN" sz="2800" dirty="0"/>
              <a:t>It provide a linkedList data structure, and it inherit the AbstractList class and implement the list and deque interface</a:t>
            </a:r>
          </a:p>
          <a:p>
            <a:pPr algn="just">
              <a:spcBef>
                <a:spcPts val="0"/>
              </a:spcBef>
            </a:pPr>
            <a:r>
              <a:rPr lang="en-IN" sz="2800" dirty="0"/>
              <a:t>LinkedList class can contain duplicate elements</a:t>
            </a:r>
          </a:p>
          <a:p>
            <a:pPr algn="just">
              <a:spcBef>
                <a:spcPts val="0"/>
              </a:spcBef>
            </a:pPr>
            <a:r>
              <a:rPr lang="en-IN" sz="2800" dirty="0"/>
              <a:t>It maintain insertion order</a:t>
            </a:r>
          </a:p>
          <a:p>
            <a:pPr algn="just">
              <a:spcBef>
                <a:spcPts val="0"/>
              </a:spcBef>
            </a:pPr>
            <a:r>
              <a:rPr lang="en-IN" sz="2800" dirty="0"/>
              <a:t>It is non-synchronized</a:t>
            </a:r>
          </a:p>
          <a:p>
            <a:pPr algn="just">
              <a:spcBef>
                <a:spcPts val="0"/>
              </a:spcBef>
            </a:pPr>
            <a:r>
              <a:rPr lang="en-IN" sz="2800" dirty="0"/>
              <a:t>In LinkedList manipulation is fast because no shifting need to occur</a:t>
            </a:r>
          </a:p>
          <a:p>
            <a:pPr algn="just">
              <a:spcBef>
                <a:spcPts val="0"/>
              </a:spcBef>
            </a:pPr>
            <a:r>
              <a:rPr lang="en-IN" sz="2800" dirty="0"/>
              <a:t>LinkedList class can be uses a list, stack or queue</a:t>
            </a:r>
          </a:p>
          <a:p>
            <a:pPr algn="just">
              <a:spcBef>
                <a:spcPts val="0"/>
              </a:spcBef>
            </a:pPr>
            <a:r>
              <a:rPr lang="en-IN" sz="2800" dirty="0"/>
              <a:t>doubly linked list - we can add or remove the elements from both side</a:t>
            </a:r>
          </a:p>
          <a:p>
            <a:pPr algn="just">
              <a:spcBef>
                <a:spcPts val="0"/>
              </a:spcBef>
            </a:pPr>
            <a:endParaRPr lang="en-IN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ArrayList vs. LinkedList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429288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sz="2800" dirty="0"/>
              <a:t>ArrayList internally uses a dynamic array to store the element LinkedList internally uses a doubly LinkedList to store the element.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/>
              <a:t>Manipulation is slow as sighting occurs manipulation is fast as no shifting required.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/>
              <a:t>ArrayList is better for sorting and accessing data LinkedList is better for manipulating data.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/>
              <a:t>ArrayList class can act as list only LinkedList can act as list and queue both.</a:t>
            </a:r>
          </a:p>
          <a:p>
            <a:pPr algn="just"/>
            <a:endParaRPr lang="en-IN" sz="2800" dirty="0"/>
          </a:p>
          <a:p>
            <a:pPr algn="just"/>
            <a:endParaRPr lang="en-IN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-24"/>
            <a:ext cx="8715436" cy="642942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sz="2600" dirty="0"/>
              <a:t>// adding at specific index position</a:t>
            </a:r>
          </a:p>
          <a:p>
            <a:pPr>
              <a:lnSpc>
                <a:spcPct val="150000"/>
              </a:lnSpc>
              <a:buNone/>
            </a:pPr>
            <a:r>
              <a:rPr lang="en-IN" sz="2600" dirty="0"/>
              <a:t>// adding two lists </a:t>
            </a:r>
          </a:p>
          <a:p>
            <a:pPr>
              <a:lnSpc>
                <a:spcPct val="150000"/>
              </a:lnSpc>
              <a:buNone/>
            </a:pPr>
            <a:r>
              <a:rPr lang="en-IN" sz="2600" dirty="0"/>
              <a:t>// </a:t>
            </a:r>
            <a:r>
              <a:rPr lang="en-IN" sz="2600" dirty="0" err="1"/>
              <a:t>addFirst</a:t>
            </a:r>
            <a:r>
              <a:rPr lang="en-IN" sz="2600" dirty="0"/>
              <a:t>()</a:t>
            </a:r>
          </a:p>
          <a:p>
            <a:pPr>
              <a:lnSpc>
                <a:spcPct val="150000"/>
              </a:lnSpc>
              <a:buNone/>
            </a:pPr>
            <a:r>
              <a:rPr lang="en-IN" sz="2600" dirty="0"/>
              <a:t>//</a:t>
            </a:r>
            <a:r>
              <a:rPr lang="en-IN" sz="2600" dirty="0" err="1"/>
              <a:t>addLast</a:t>
            </a:r>
            <a:r>
              <a:rPr lang="en-IN" sz="2600" dirty="0"/>
              <a:t>()</a:t>
            </a:r>
          </a:p>
          <a:p>
            <a:pPr>
              <a:lnSpc>
                <a:spcPct val="150000"/>
              </a:lnSpc>
              <a:buNone/>
            </a:pPr>
            <a:r>
              <a:rPr lang="en-IN" sz="2600" dirty="0"/>
              <a:t>//remove()</a:t>
            </a:r>
          </a:p>
          <a:p>
            <a:pPr>
              <a:lnSpc>
                <a:spcPct val="150000"/>
              </a:lnSpc>
              <a:buNone/>
            </a:pPr>
            <a:r>
              <a:rPr lang="en-IN" sz="2600" dirty="0"/>
              <a:t>//</a:t>
            </a:r>
            <a:r>
              <a:rPr lang="en-IN" sz="2600" dirty="0" err="1"/>
              <a:t>removeFirst</a:t>
            </a:r>
            <a:r>
              <a:rPr lang="en-IN" sz="2600" dirty="0"/>
              <a:t>()</a:t>
            </a:r>
          </a:p>
          <a:p>
            <a:pPr>
              <a:lnSpc>
                <a:spcPct val="150000"/>
              </a:lnSpc>
              <a:buNone/>
            </a:pPr>
            <a:r>
              <a:rPr lang="en-IN" sz="2600" dirty="0"/>
              <a:t>//</a:t>
            </a:r>
            <a:r>
              <a:rPr lang="en-IN" sz="2600" dirty="0" err="1"/>
              <a:t>removeLast</a:t>
            </a:r>
            <a:r>
              <a:rPr lang="en-IN" sz="2600" dirty="0"/>
              <a:t>()</a:t>
            </a:r>
          </a:p>
          <a:p>
            <a:pPr>
              <a:lnSpc>
                <a:spcPct val="150000"/>
              </a:lnSpc>
              <a:buNone/>
            </a:pPr>
            <a:r>
              <a:rPr lang="en-IN" sz="2600" dirty="0"/>
              <a:t>//</a:t>
            </a:r>
            <a:r>
              <a:rPr lang="en-IN" sz="2600" dirty="0" err="1"/>
              <a:t>removeFirstOccurance</a:t>
            </a:r>
            <a:r>
              <a:rPr lang="en-IN" sz="2600" dirty="0"/>
              <a:t>()</a:t>
            </a:r>
          </a:p>
          <a:p>
            <a:pPr>
              <a:lnSpc>
                <a:spcPct val="150000"/>
              </a:lnSpc>
              <a:buNone/>
            </a:pPr>
            <a:r>
              <a:rPr lang="en-IN" sz="2600" dirty="0"/>
              <a:t>//</a:t>
            </a:r>
            <a:r>
              <a:rPr lang="en-IN" sz="2600" dirty="0" err="1"/>
              <a:t>removeLastOccurance</a:t>
            </a:r>
            <a:r>
              <a:rPr lang="en-IN" sz="2600" dirty="0"/>
              <a:t>()</a:t>
            </a:r>
          </a:p>
          <a:p>
            <a:pPr>
              <a:lnSpc>
                <a:spcPct val="150000"/>
              </a:lnSpc>
              <a:buNone/>
            </a:pPr>
            <a:r>
              <a:rPr lang="en-IN" sz="2600" dirty="0"/>
              <a:t>//traversing the list element in reverse order</a:t>
            </a:r>
          </a:p>
          <a:p>
            <a:pPr>
              <a:lnSpc>
                <a:spcPct val="150000"/>
              </a:lnSpc>
              <a:buNone/>
            </a:pPr>
            <a:endParaRPr lang="en-IN" sz="2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r>
              <a:rPr lang="en-IN" sz="2800" dirty="0"/>
              <a:t>Hashset</a:t>
            </a:r>
          </a:p>
          <a:p>
            <a:r>
              <a:rPr lang="en-IN" sz="2800" dirty="0" err="1"/>
              <a:t>LinkedHashSet</a:t>
            </a:r>
            <a:endParaRPr lang="en-IN" sz="2800" dirty="0"/>
          </a:p>
          <a:p>
            <a:r>
              <a:rPr lang="en-IN" sz="2800" dirty="0"/>
              <a:t>TreeSet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324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Hashset (Demo9)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785794"/>
            <a:ext cx="8572560" cy="5786478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IN" sz="2700" dirty="0"/>
              <a:t>It is a class used to create a collection that uses a hash table for storage.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IN" sz="2700" dirty="0"/>
              <a:t>It inherit the AbstractSet class and implement the Set interface.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IN" sz="2700" dirty="0" err="1"/>
              <a:t>HashSet</a:t>
            </a:r>
            <a:r>
              <a:rPr lang="en-IN" sz="2700" dirty="0"/>
              <a:t> store the elements by using hashing mechanism.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IN" sz="2700" dirty="0"/>
              <a:t>It contain unique element only.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IN" sz="2700" dirty="0"/>
              <a:t>It allows a null value.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IN" sz="2700" dirty="0"/>
              <a:t>It is non synchronized.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IN" sz="2700" dirty="0"/>
              <a:t>It does not maintain the insertion order because the element are inserted on the basics of their hashCode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IN" sz="2700" dirty="0"/>
              <a:t>It is best for search operation.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3200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TreeSet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3602"/>
          </a:xfrm>
        </p:spPr>
        <p:txBody>
          <a:bodyPr>
            <a:normAutofit/>
          </a:bodyPr>
          <a:lstStyle/>
          <a:p>
            <a:pPr algn="just"/>
            <a:r>
              <a:rPr lang="en-IN" sz="2800" dirty="0"/>
              <a:t>The treeSet class implements the set interface that uses a tree for storage.</a:t>
            </a:r>
          </a:p>
          <a:p>
            <a:pPr algn="just"/>
            <a:r>
              <a:rPr lang="en-IN" sz="2800" dirty="0"/>
              <a:t>It inherit Abstract class and implements the Navigable set interface.</a:t>
            </a:r>
          </a:p>
          <a:p>
            <a:pPr algn="just"/>
            <a:r>
              <a:rPr lang="en-IN" sz="2800" dirty="0"/>
              <a:t>The object of the TreeSet class are stored on ascending order.</a:t>
            </a:r>
          </a:p>
          <a:p>
            <a:pPr algn="just"/>
            <a:r>
              <a:rPr lang="en-IN" sz="2800" dirty="0"/>
              <a:t>It contain unique elements only like hashset</a:t>
            </a:r>
          </a:p>
          <a:p>
            <a:pPr algn="just"/>
            <a:r>
              <a:rPr lang="en-IN" sz="2800" dirty="0"/>
              <a:t>It   provides access and retrieval time are faster</a:t>
            </a:r>
          </a:p>
          <a:p>
            <a:pPr algn="just"/>
            <a:r>
              <a:rPr lang="en-IN" sz="2800" dirty="0"/>
              <a:t>It does not allow null element</a:t>
            </a:r>
          </a:p>
          <a:p>
            <a:pPr algn="just"/>
            <a:r>
              <a:rPr lang="en-IN" sz="2800" dirty="0"/>
              <a:t>It is non-synchronized</a:t>
            </a:r>
          </a:p>
          <a:p>
            <a:pPr algn="just"/>
            <a:r>
              <a:rPr lang="en-IN" sz="2800" dirty="0"/>
              <a:t>It maintain ascending order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Queue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86412"/>
          </a:xfrm>
        </p:spPr>
        <p:txBody>
          <a:bodyPr>
            <a:normAutofit/>
          </a:bodyPr>
          <a:lstStyle/>
          <a:p>
            <a:pPr algn="just"/>
            <a:r>
              <a:rPr lang="en-IN" sz="2800" dirty="0"/>
              <a:t>It is used to keep the elements that are processed in the FIFO (first in first out) manner.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/>
              <a:t>It is an ordered list of objects, where insertion of elements occurs at the end of the list, and removal of elements occurs at the beginning of the list.</a:t>
            </a:r>
          </a:p>
          <a:p>
            <a:pPr algn="just"/>
            <a:endParaRPr lang="en-IN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PriorityQueue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572140"/>
          </a:xfrm>
        </p:spPr>
        <p:txBody>
          <a:bodyPr>
            <a:normAutofit/>
          </a:bodyPr>
          <a:lstStyle/>
          <a:p>
            <a:pPr algn="just"/>
            <a:r>
              <a:rPr lang="en-IN" sz="2800" dirty="0"/>
              <a:t>It is described that the insertion and deletion of objects follows FIFO pattern in java queue.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/>
              <a:t>However sometime the elements of the queue are needed to be processed according to the priority and that's where PriorityQueue come into action.</a:t>
            </a:r>
          </a:p>
          <a:p>
            <a:pPr algn="just"/>
            <a:endParaRPr lang="en-IN" sz="2800" dirty="0"/>
          </a:p>
          <a:p>
            <a:pPr algn="just">
              <a:buNone/>
            </a:pPr>
            <a:r>
              <a:rPr lang="en-IN" sz="2800" dirty="0"/>
              <a:t>//element()</a:t>
            </a:r>
          </a:p>
          <a:p>
            <a:pPr algn="just">
              <a:buNone/>
            </a:pPr>
            <a:r>
              <a:rPr lang="en-IN" sz="2800" dirty="0"/>
              <a:t>//peek()</a:t>
            </a:r>
          </a:p>
          <a:p>
            <a:pPr algn="just">
              <a:buNone/>
            </a:pPr>
            <a:r>
              <a:rPr lang="en-IN" sz="2800" dirty="0"/>
              <a:t>//remove()</a:t>
            </a:r>
          </a:p>
          <a:p>
            <a:pPr algn="just">
              <a:buNone/>
            </a:pPr>
            <a:r>
              <a:rPr lang="en-IN" sz="2800" dirty="0"/>
              <a:t>//poll()</a:t>
            </a:r>
          </a:p>
          <a:p>
            <a:pPr algn="just"/>
            <a:endParaRPr lang="en-IN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ArrayDeque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5040"/>
          </a:xfrm>
        </p:spPr>
        <p:txBody>
          <a:bodyPr>
            <a:normAutofit/>
          </a:bodyPr>
          <a:lstStyle/>
          <a:p>
            <a:pPr algn="just"/>
            <a:r>
              <a:rPr lang="en-IN" sz="2600" dirty="0"/>
              <a:t>Unlike Queue, we can add or remove elements from both side.</a:t>
            </a:r>
          </a:p>
          <a:p>
            <a:pPr algn="just"/>
            <a:r>
              <a:rPr lang="en-IN" sz="2600" dirty="0"/>
              <a:t>Null elements are not allowed in the ArrayDeque</a:t>
            </a:r>
          </a:p>
          <a:p>
            <a:pPr algn="just"/>
            <a:r>
              <a:rPr lang="en-IN" sz="2600" dirty="0"/>
              <a:t>ArrayDeque is not thread safe</a:t>
            </a:r>
          </a:p>
          <a:p>
            <a:pPr algn="just"/>
            <a:r>
              <a:rPr lang="en-IN" sz="2600" dirty="0"/>
              <a:t>ArrayDeque has no capacity restrictions</a:t>
            </a:r>
          </a:p>
          <a:p>
            <a:pPr algn="just"/>
            <a:r>
              <a:rPr lang="en-IN" sz="2600" dirty="0"/>
              <a:t>ArrayDeque is faster then LinkedList and stack</a:t>
            </a:r>
          </a:p>
          <a:p>
            <a:pPr algn="just">
              <a:buNone/>
            </a:pPr>
            <a:r>
              <a:rPr lang="en-IN" sz="2600" b="1" dirty="0">
                <a:solidFill>
                  <a:srgbClr val="FF0000"/>
                </a:solidFill>
              </a:rPr>
              <a:t>Deque</a:t>
            </a:r>
            <a:r>
              <a:rPr lang="en-IN" sz="2600" dirty="0">
                <a:solidFill>
                  <a:srgbClr val="FF0000"/>
                </a:solidFill>
              </a:rPr>
              <a:t>&lt;string&gt;  queue = new </a:t>
            </a:r>
            <a:r>
              <a:rPr lang="en-IN" sz="2600" b="1" dirty="0">
                <a:solidFill>
                  <a:srgbClr val="FF0000"/>
                </a:solidFill>
              </a:rPr>
              <a:t>ArrayDeque</a:t>
            </a:r>
            <a:r>
              <a:rPr lang="en-IN" sz="2600" dirty="0">
                <a:solidFill>
                  <a:srgbClr val="FF0000"/>
                </a:solidFill>
              </a:rPr>
              <a:t>&lt;&gt;();</a:t>
            </a:r>
          </a:p>
          <a:p>
            <a:pPr algn="just">
              <a:buNone/>
            </a:pPr>
            <a:r>
              <a:rPr lang="en-IN" sz="2600" dirty="0">
                <a:solidFill>
                  <a:srgbClr val="FF0000"/>
                </a:solidFill>
              </a:rPr>
              <a:t> Interface                                             Class</a:t>
            </a:r>
          </a:p>
          <a:p>
            <a:pPr algn="just">
              <a:buNone/>
            </a:pPr>
            <a:r>
              <a:rPr lang="en-IN" sz="2600" dirty="0"/>
              <a:t>//offer()</a:t>
            </a:r>
          </a:p>
          <a:p>
            <a:pPr algn="just">
              <a:buNone/>
            </a:pPr>
            <a:r>
              <a:rPr lang="en-IN" sz="2600" dirty="0"/>
              <a:t>//add()</a:t>
            </a:r>
          </a:p>
          <a:p>
            <a:pPr algn="just">
              <a:buNone/>
            </a:pPr>
            <a:r>
              <a:rPr lang="en-IN" sz="2600" dirty="0"/>
              <a:t>//</a:t>
            </a:r>
            <a:r>
              <a:rPr lang="en-IN" sz="2600" dirty="0" err="1"/>
              <a:t>offerFirst</a:t>
            </a:r>
            <a:r>
              <a:rPr lang="en-IN" sz="2600" dirty="0"/>
              <a:t>()</a:t>
            </a:r>
          </a:p>
          <a:p>
            <a:pPr algn="just">
              <a:buNone/>
            </a:pPr>
            <a:r>
              <a:rPr lang="en-IN" sz="2600" dirty="0"/>
              <a:t>//poll()</a:t>
            </a:r>
          </a:p>
          <a:p>
            <a:pPr algn="just">
              <a:buNone/>
            </a:pPr>
            <a:endParaRPr lang="en-IN" sz="2600" dirty="0">
              <a:solidFill>
                <a:srgbClr val="FF0000"/>
              </a:solidFill>
            </a:endParaRPr>
          </a:p>
          <a:p>
            <a:pPr algn="just">
              <a:buNone/>
            </a:pPr>
            <a:endParaRPr lang="en-IN" sz="2600" dirty="0">
              <a:solidFill>
                <a:srgbClr val="FF0000"/>
              </a:solidFill>
            </a:endParaRPr>
          </a:p>
          <a:p>
            <a:pPr algn="just">
              <a:buNone/>
            </a:pPr>
            <a:endParaRPr lang="en-IN" sz="2600" dirty="0">
              <a:solidFill>
                <a:srgbClr val="FF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1107257" y="4107661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>
            <a:off x="5465769" y="4106867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Java Collection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IN" sz="2800" dirty="0"/>
              <a:t>It is framework that provides an architecture to store and manipulate a group of objects.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/>
              <a:t>It can achieve all the operation that you can perform on a dataset, such as sorting, searching, insertion etc</a:t>
            </a:r>
            <a:r>
              <a:rPr lang="en-IN" sz="2800" dirty="0" smtClean="0"/>
              <a:t>.</a:t>
            </a:r>
          </a:p>
          <a:p>
            <a:pPr algn="just"/>
            <a:r>
              <a:rPr lang="en-IN" sz="2800" dirty="0" smtClean="0"/>
              <a:t>It contains three parts: </a:t>
            </a:r>
            <a:r>
              <a:rPr lang="en-IN" sz="2800" b="1" dirty="0" smtClean="0"/>
              <a:t>Interface, Implementation and Algorithms.</a:t>
            </a:r>
            <a:endParaRPr lang="en-IN" sz="2800" b="1" dirty="0"/>
          </a:p>
          <a:p>
            <a:pPr algn="just"/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/>
            </a:r>
            <a:br>
              <a:rPr lang="en-IN" dirty="0"/>
            </a:br>
            <a:r>
              <a:rPr lang="en-IN" dirty="0"/>
              <a:t/>
            </a:r>
            <a:br>
              <a:rPr lang="en-IN" dirty="0"/>
            </a:br>
            <a:r>
              <a:rPr lang="en-IN" b="1" dirty="0"/>
              <a:t>What is framework?</a:t>
            </a:r>
            <a:br>
              <a:rPr lang="en-IN" b="1" dirty="0"/>
            </a:b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/>
              <a:t>It provides ready-made architecture</a:t>
            </a:r>
          </a:p>
          <a:p>
            <a:r>
              <a:rPr lang="en-IN" sz="2800" dirty="0"/>
              <a:t>It represent a set of class and interface</a:t>
            </a:r>
          </a:p>
          <a:p>
            <a:r>
              <a:rPr lang="en-IN" sz="2800" dirty="0"/>
              <a:t>Collection framework is going to give everything  you required in terms of data storage or data structures.</a:t>
            </a:r>
          </a:p>
          <a:p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Autofit/>
          </a:bodyPr>
          <a:lstStyle/>
          <a:p>
            <a:pPr algn="just"/>
            <a:r>
              <a:rPr lang="en-IN" sz="2800" dirty="0"/>
              <a:t>Java collection framework provides many interfaces and classes:</a:t>
            </a:r>
          </a:p>
          <a:p>
            <a:pPr algn="just">
              <a:buNone/>
            </a:pPr>
            <a:r>
              <a:rPr lang="en-IN" sz="2800" dirty="0"/>
              <a:t>		</a:t>
            </a:r>
            <a:r>
              <a:rPr lang="en-IN" sz="2800" b="1" u="sng" dirty="0"/>
              <a:t>Interfaces</a:t>
            </a:r>
          </a:p>
          <a:p>
            <a:pPr marL="1798638" indent="-449263" algn="just">
              <a:buFont typeface="Wingdings" pitchFamily="2" charset="2"/>
              <a:buChar char="ü"/>
            </a:pPr>
            <a:r>
              <a:rPr lang="en-IN" sz="2800" dirty="0"/>
              <a:t>Set</a:t>
            </a:r>
          </a:p>
          <a:p>
            <a:pPr marL="1798638" indent="-449263" algn="just">
              <a:buFont typeface="Wingdings" pitchFamily="2" charset="2"/>
              <a:buChar char="ü"/>
            </a:pPr>
            <a:r>
              <a:rPr lang="en-IN" sz="2800" dirty="0"/>
              <a:t>List</a:t>
            </a:r>
          </a:p>
          <a:p>
            <a:pPr marL="1798638" indent="-449263" algn="just">
              <a:buFont typeface="Wingdings" pitchFamily="2" charset="2"/>
              <a:buChar char="ü"/>
            </a:pPr>
            <a:r>
              <a:rPr lang="en-IN" sz="2800" dirty="0"/>
              <a:t>Queue</a:t>
            </a:r>
          </a:p>
          <a:p>
            <a:pPr marL="1798638" indent="-449263" algn="just">
              <a:buFont typeface="Wingdings" pitchFamily="2" charset="2"/>
              <a:buChar char="ü"/>
            </a:pPr>
            <a:r>
              <a:rPr lang="en-IN" sz="2800" dirty="0"/>
              <a:t>Deque</a:t>
            </a:r>
          </a:p>
          <a:p>
            <a:pPr algn="just">
              <a:buNone/>
            </a:pPr>
            <a:r>
              <a:rPr lang="en-IN" sz="2800" dirty="0"/>
              <a:t>		</a:t>
            </a:r>
            <a:r>
              <a:rPr lang="en-IN" sz="2800" b="1" u="sng" dirty="0"/>
              <a:t>Classes</a:t>
            </a:r>
          </a:p>
          <a:p>
            <a:pPr marL="1797050" indent="-447675" algn="just">
              <a:buFont typeface="Wingdings" pitchFamily="2" charset="2"/>
              <a:buChar char="ü"/>
            </a:pPr>
            <a:r>
              <a:rPr lang="en-IN" sz="2800" dirty="0"/>
              <a:t>ArrayList</a:t>
            </a:r>
          </a:p>
          <a:p>
            <a:pPr marL="1797050" indent="-447675" algn="just">
              <a:buFont typeface="Wingdings" pitchFamily="2" charset="2"/>
              <a:buChar char="ü"/>
            </a:pPr>
            <a:r>
              <a:rPr lang="en-IN" sz="2800" dirty="0"/>
              <a:t>Vector</a:t>
            </a:r>
          </a:p>
          <a:p>
            <a:pPr marL="1797050" indent="-447675" algn="just">
              <a:buFont typeface="Wingdings" pitchFamily="2" charset="2"/>
              <a:buChar char="ü"/>
            </a:pPr>
            <a:r>
              <a:rPr lang="en-IN" sz="2800" dirty="0" err="1"/>
              <a:t>LinkedLIst</a:t>
            </a:r>
            <a:endParaRPr lang="en-IN" sz="2800" dirty="0"/>
          </a:p>
          <a:p>
            <a:pPr marL="1797050" indent="-447675" algn="just">
              <a:buFont typeface="Wingdings" pitchFamily="2" charset="2"/>
              <a:buChar char="ü"/>
            </a:pPr>
            <a:r>
              <a:rPr lang="en-IN" sz="2800" dirty="0" err="1"/>
              <a:t>HashSet</a:t>
            </a:r>
            <a:endParaRPr lang="en-IN" sz="2800" dirty="0"/>
          </a:p>
          <a:p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>
            <a:normAutofit/>
          </a:bodyPr>
          <a:lstStyle/>
          <a:p>
            <a:r>
              <a:rPr lang="en-IN" b="1" dirty="0"/>
              <a:t>Collection Framework Hierarchy</a:t>
            </a:r>
          </a:p>
        </p:txBody>
      </p:sp>
      <p:pic>
        <p:nvPicPr>
          <p:cNvPr id="1026" name="Picture 2" descr="Collections in Java - javatpoi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000108"/>
            <a:ext cx="6786610" cy="568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>
            <a:normAutofit/>
          </a:bodyPr>
          <a:lstStyle/>
          <a:p>
            <a:r>
              <a:rPr lang="en-IN" b="1" dirty="0"/>
              <a:t>Iterable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2164"/>
          </a:xfrm>
        </p:spPr>
        <p:txBody>
          <a:bodyPr>
            <a:noAutofit/>
          </a:bodyPr>
          <a:lstStyle/>
          <a:p>
            <a:pPr algn="just"/>
            <a:r>
              <a:rPr lang="en-IN" sz="2800" dirty="0"/>
              <a:t>It is the root interface for all collection classes.</a:t>
            </a:r>
          </a:p>
          <a:p>
            <a:pPr algn="just"/>
            <a:endParaRPr lang="en-IN" sz="1000" dirty="0"/>
          </a:p>
          <a:p>
            <a:pPr algn="just"/>
            <a:r>
              <a:rPr lang="en-IN" sz="2800" dirty="0"/>
              <a:t>It provides the facility of iterating the element in a forward direction only.</a:t>
            </a:r>
          </a:p>
          <a:p>
            <a:pPr algn="just"/>
            <a:endParaRPr lang="en-IN" sz="1000" dirty="0"/>
          </a:p>
          <a:p>
            <a:pPr algn="just"/>
            <a:r>
              <a:rPr lang="en-IN" sz="2800" b="1" dirty="0"/>
              <a:t>hasNext() </a:t>
            </a:r>
            <a:r>
              <a:rPr lang="en-IN" sz="2800" dirty="0"/>
              <a:t>- it will return true if the iterator has more elements otherwise it return false. (used for iterating on the arrays)</a:t>
            </a:r>
          </a:p>
          <a:p>
            <a:pPr algn="just"/>
            <a:endParaRPr lang="en-IN" sz="1000" dirty="0"/>
          </a:p>
          <a:p>
            <a:pPr algn="just"/>
            <a:r>
              <a:rPr lang="en-IN" sz="2800" b="1" dirty="0"/>
              <a:t>next()</a:t>
            </a:r>
            <a:r>
              <a:rPr lang="en-IN" sz="2800" dirty="0"/>
              <a:t> - it will return the element and move the cursor pointing to the next element</a:t>
            </a:r>
          </a:p>
          <a:p>
            <a:pPr algn="just"/>
            <a:endParaRPr lang="en-IN" sz="1000" dirty="0"/>
          </a:p>
          <a:p>
            <a:pPr algn="just"/>
            <a:r>
              <a:rPr lang="en-IN" sz="2800" b="1" dirty="0"/>
              <a:t>remove()</a:t>
            </a:r>
            <a:r>
              <a:rPr lang="en-IN" sz="2800" dirty="0"/>
              <a:t> - it remove the last element returned by the iterator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Collection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sz="2800" dirty="0"/>
              <a:t>It is the interface implemented by all the classes in the collection framework</a:t>
            </a:r>
          </a:p>
          <a:p>
            <a:pPr algn="just"/>
            <a:r>
              <a:rPr lang="en-IN" sz="2800" dirty="0"/>
              <a:t>It declared the method that every collection will have</a:t>
            </a:r>
          </a:p>
          <a:p>
            <a:pPr algn="just"/>
            <a:r>
              <a:rPr lang="en-IN" sz="2800" dirty="0"/>
              <a:t>It is responsible for building the foundation on which the collection framework depends.</a:t>
            </a:r>
          </a:p>
          <a:p>
            <a:pPr marL="1617663" algn="just">
              <a:buNone/>
            </a:pPr>
            <a:r>
              <a:rPr lang="en-IN" sz="2800" dirty="0"/>
              <a:t>- all()</a:t>
            </a:r>
          </a:p>
          <a:p>
            <a:pPr marL="1617663" algn="just">
              <a:buNone/>
            </a:pPr>
            <a:r>
              <a:rPr lang="en-IN" sz="2800" dirty="0"/>
              <a:t>- </a:t>
            </a:r>
            <a:r>
              <a:rPr lang="en-IN" sz="2800" dirty="0" err="1"/>
              <a:t>addAll</a:t>
            </a:r>
            <a:r>
              <a:rPr lang="en-IN" sz="2800" dirty="0"/>
              <a:t>()</a:t>
            </a:r>
          </a:p>
          <a:p>
            <a:pPr marL="1617663" algn="just">
              <a:buNone/>
            </a:pPr>
            <a:r>
              <a:rPr lang="en-IN" sz="2800" dirty="0"/>
              <a:t>- clear()</a:t>
            </a:r>
          </a:p>
          <a:p>
            <a:pPr marL="1617663" algn="just">
              <a:buNone/>
            </a:pPr>
            <a:r>
              <a:rPr lang="en-IN" sz="2800" dirty="0"/>
              <a:t>etc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1510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IN" b="1" u="sng" dirty="0"/>
              <a:t>List interface</a:t>
            </a:r>
          </a:p>
          <a:p>
            <a:pPr algn="just"/>
            <a:r>
              <a:rPr lang="en-IN" sz="2800" dirty="0"/>
              <a:t>List interface is the child interface of collection interface.</a:t>
            </a:r>
          </a:p>
          <a:p>
            <a:pPr algn="just"/>
            <a:r>
              <a:rPr lang="en-IN" sz="2800" dirty="0"/>
              <a:t>It provides a list type data structure in which we can store the ordered collection of the object.</a:t>
            </a:r>
          </a:p>
          <a:p>
            <a:pPr algn="just"/>
            <a:r>
              <a:rPr lang="en-IN" sz="2800" dirty="0"/>
              <a:t>It can have duplicate value.</a:t>
            </a:r>
          </a:p>
          <a:p>
            <a:pPr algn="just"/>
            <a:r>
              <a:rPr lang="en-IN" sz="2800" b="1" dirty="0"/>
              <a:t>Implemented by the following classes:</a:t>
            </a:r>
          </a:p>
          <a:p>
            <a:pPr lvl="1" algn="just"/>
            <a:r>
              <a:rPr lang="sv-SE" dirty="0"/>
              <a:t>ArrayList</a:t>
            </a:r>
          </a:p>
          <a:p>
            <a:pPr lvl="1" algn="just"/>
            <a:r>
              <a:rPr lang="sv-SE" dirty="0"/>
              <a:t>LinkedList</a:t>
            </a:r>
          </a:p>
          <a:p>
            <a:pPr lvl="1" algn="just"/>
            <a:r>
              <a:rPr lang="sv-SE" dirty="0"/>
              <a:t>Vector</a:t>
            </a:r>
          </a:p>
          <a:p>
            <a:pPr lvl="1" algn="just"/>
            <a:r>
              <a:rPr lang="sv-SE" dirty="0"/>
              <a:t>Stack</a:t>
            </a:r>
          </a:p>
          <a:p>
            <a:pPr marL="361950" lvl="1" algn="just">
              <a:buFont typeface="Arial" pitchFamily="34" charset="0"/>
              <a:buChar char="•"/>
            </a:pPr>
            <a:r>
              <a:rPr lang="en-IN" dirty="0"/>
              <a:t>All these classes can be found in </a:t>
            </a:r>
            <a:r>
              <a:rPr lang="en-IN" b="1" dirty="0"/>
              <a:t>“java.util package”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1515</Words>
  <Application>Microsoft Office PowerPoint</Application>
  <PresentationFormat>On-screen Show (4:3)</PresentationFormat>
  <Paragraphs>298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Collection Framework : Objective</vt:lpstr>
      <vt:lpstr>Required Software</vt:lpstr>
      <vt:lpstr>Java Collection</vt:lpstr>
      <vt:lpstr>  What is framework?  </vt:lpstr>
      <vt:lpstr>PowerPoint Presentation</vt:lpstr>
      <vt:lpstr>Collection Framework Hierarchy</vt:lpstr>
      <vt:lpstr>Iterable interface</vt:lpstr>
      <vt:lpstr>Collection interface</vt:lpstr>
      <vt:lpstr>PowerPoint Presentation</vt:lpstr>
      <vt:lpstr>Arrays vs. ArrayList </vt:lpstr>
      <vt:lpstr>ArrayList</vt:lpstr>
      <vt:lpstr>ArrayList Constructors</vt:lpstr>
      <vt:lpstr>ArrayList()</vt:lpstr>
      <vt:lpstr>get() &amp; set() methods</vt:lpstr>
      <vt:lpstr>PowerPoint Presentation</vt:lpstr>
      <vt:lpstr>Iterator Interface</vt:lpstr>
      <vt:lpstr>PowerPoint Presentation</vt:lpstr>
      <vt:lpstr>Complex List</vt:lpstr>
      <vt:lpstr>PowerPoint Presentation</vt:lpstr>
      <vt:lpstr>PowerPoint Presentation</vt:lpstr>
      <vt:lpstr>Linked List (Demo8)</vt:lpstr>
      <vt:lpstr>ArrayList vs. LinkedList</vt:lpstr>
      <vt:lpstr>PowerPoint Presentation</vt:lpstr>
      <vt:lpstr>Set</vt:lpstr>
      <vt:lpstr>Hashset (Demo9)</vt:lpstr>
      <vt:lpstr>TreeSet</vt:lpstr>
      <vt:lpstr>Queue Interface</vt:lpstr>
      <vt:lpstr>PriorityQueue Class</vt:lpstr>
      <vt:lpstr>ArrayDeque Class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Structure and Algorithms </dc:title>
  <dc:creator>DELL</dc:creator>
  <cp:lastModifiedBy>uday</cp:lastModifiedBy>
  <cp:revision>66</cp:revision>
  <dcterms:created xsi:type="dcterms:W3CDTF">2023-07-23T12:50:05Z</dcterms:created>
  <dcterms:modified xsi:type="dcterms:W3CDTF">2024-04-29T05:37:49Z</dcterms:modified>
</cp:coreProperties>
</file>