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Lst>
  <p:sldSz cy="6858000" cx="12192000"/>
  <p:notesSz cx="6858000" cy="9144000"/>
  <p:embeddedFontLst>
    <p:embeddedFont>
      <p:font typeface="Inter"/>
      <p:regular r:id="rId31"/>
      <p:bold r:id="rId3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33" roundtripDataSignature="AMtx7mjuCO4pX340U8AQNX74X2LfBYaSa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CF497854-B633-46F3-A97E-C78D58922008}">
  <a:tblStyle styleId="{CF497854-B633-46F3-A97E-C78D58922008}"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font" Target="fonts/Inter-regular.fntdata"/><Relationship Id="rId30" Type="http://schemas.openxmlformats.org/officeDocument/2006/relationships/slide" Target="slides/slide25.xml"/><Relationship Id="rId11" Type="http://schemas.openxmlformats.org/officeDocument/2006/relationships/slide" Target="slides/slide6.xml"/><Relationship Id="rId33" Type="http://customschemas.google.com/relationships/presentationmetadata" Target="metadata"/><Relationship Id="rId10" Type="http://schemas.openxmlformats.org/officeDocument/2006/relationships/slide" Target="slides/slide5.xml"/><Relationship Id="rId32" Type="http://schemas.openxmlformats.org/officeDocument/2006/relationships/font" Target="fonts/Inter-bold.fntdata"/><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9" name="Google Shape;129;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4" name="Google Shape;134;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4" name="Google Shape;144;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9" name="Google Shape;149;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4" name="Google Shape;154;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9" name="Google Shape;159;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4" name="Google Shape;174;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9" name="Google Shape;179;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4" name="Google Shape;184;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9" name="Google Shape;189;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4" name="Google Shape;194;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9" name="Google Shape;199;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5" name="Google Shape;205;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27"/>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7"/>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2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2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2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3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36"/>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3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3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3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37"/>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37"/>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3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3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3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2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2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2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2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2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29"/>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29"/>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2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2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2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3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30"/>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30"/>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3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3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3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31"/>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31"/>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31"/>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31"/>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31"/>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3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3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3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3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3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3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3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3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3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3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34"/>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34"/>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34"/>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3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3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3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35"/>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35"/>
          <p:cNvSpPr/>
          <p:nvPr>
            <p:ph idx="2" type="pic"/>
          </p:nvPr>
        </p:nvSpPr>
        <p:spPr>
          <a:xfrm>
            <a:off x="5183188" y="987425"/>
            <a:ext cx="6172200" cy="4873625"/>
          </a:xfrm>
          <a:prstGeom prst="rect">
            <a:avLst/>
          </a:prstGeom>
          <a:noFill/>
          <a:ln>
            <a:noFill/>
          </a:ln>
        </p:spPr>
      </p:sp>
      <p:sp>
        <p:nvSpPr>
          <p:cNvPr id="64" name="Google Shape;64;p35"/>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3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3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3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2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2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2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2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nvSpPr>
        <p:spPr>
          <a:xfrm>
            <a:off x="425668" y="693682"/>
            <a:ext cx="10783615" cy="424731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1800" u="none" cap="none" strike="noStrike">
                <a:solidFill>
                  <a:srgbClr val="000000"/>
                </a:solidFill>
                <a:highlight>
                  <a:srgbClr val="FFFFFF"/>
                </a:highlight>
                <a:latin typeface="Arial"/>
                <a:ea typeface="Arial"/>
                <a:cs typeface="Arial"/>
                <a:sym typeface="Arial"/>
              </a:rPr>
              <a:t>                                                         String Constructor in Java</a:t>
            </a:r>
            <a:endParaRPr/>
          </a:p>
          <a:p>
            <a:pPr indent="0" lvl="0" marL="0" marR="0" rtl="0" algn="l">
              <a:spcBef>
                <a:spcPts val="0"/>
              </a:spcBef>
              <a:spcAft>
                <a:spcPts val="0"/>
              </a:spcAft>
              <a:buNone/>
            </a:pPr>
            <a:r>
              <a:rPr b="1" lang="en-US" sz="1800">
                <a:solidFill>
                  <a:srgbClr val="000000"/>
                </a:solidFill>
                <a:highlight>
                  <a:srgbClr val="FFFFFF"/>
                </a:highlight>
                <a:latin typeface="Arial"/>
                <a:ea typeface="Arial"/>
                <a:cs typeface="Arial"/>
                <a:sym typeface="Arial"/>
              </a:rPr>
              <a:t> </a:t>
            </a:r>
            <a:endParaRPr/>
          </a:p>
          <a:p>
            <a:pPr indent="0" lvl="0" marL="0" marR="0" rtl="0" algn="l">
              <a:spcBef>
                <a:spcPts val="0"/>
              </a:spcBef>
              <a:spcAft>
                <a:spcPts val="0"/>
              </a:spcAft>
              <a:buNone/>
            </a:pPr>
            <a:r>
              <a:rPr b="0" i="0" lang="en-US" sz="1800">
                <a:solidFill>
                  <a:srgbClr val="000000"/>
                </a:solidFill>
                <a:highlight>
                  <a:srgbClr val="FFFFFF"/>
                </a:highlight>
                <a:latin typeface="Arial"/>
                <a:ea typeface="Arial"/>
                <a:cs typeface="Arial"/>
                <a:sym typeface="Arial"/>
              </a:rPr>
              <a:t>In Java, string class supports several types of constructors to create and initialize string objects based on the various types of arguments. This is an example of polymorphism.</a:t>
            </a:r>
            <a:endParaRPr/>
          </a:p>
          <a:p>
            <a:pPr indent="0" lvl="0" marL="0" marR="0" rtl="0" algn="l">
              <a:spcBef>
                <a:spcPts val="0"/>
              </a:spcBef>
              <a:spcAft>
                <a:spcPts val="0"/>
              </a:spcAft>
              <a:buNone/>
            </a:pPr>
            <a:r>
              <a:rPr b="0" i="0" lang="en-US" sz="1800">
                <a:solidFill>
                  <a:srgbClr val="000000"/>
                </a:solidFill>
                <a:highlight>
                  <a:srgbClr val="FFFFFF"/>
                </a:highlight>
                <a:latin typeface="Arial"/>
                <a:ea typeface="Arial"/>
                <a:cs typeface="Arial"/>
                <a:sym typeface="Arial"/>
              </a:rPr>
              <a:t>The most commonly used constructors of the String class are as follows:</a:t>
            </a:r>
            <a:endParaRPr/>
          </a:p>
          <a:p>
            <a:pPr indent="-114300" lvl="0" marL="0" marR="0" rtl="0" algn="l">
              <a:spcBef>
                <a:spcPts val="0"/>
              </a:spcBef>
              <a:spcAft>
                <a:spcPts val="0"/>
              </a:spcAft>
              <a:buClr>
                <a:srgbClr val="000000"/>
              </a:buClr>
              <a:buSzPts val="1800"/>
              <a:buFont typeface="Arial"/>
              <a:buChar char="•"/>
            </a:pPr>
            <a:r>
              <a:rPr b="0" i="0" lang="en-US" sz="1800">
                <a:solidFill>
                  <a:srgbClr val="000000"/>
                </a:solidFill>
                <a:highlight>
                  <a:srgbClr val="FFFFFF"/>
                </a:highlight>
                <a:latin typeface="Arial"/>
                <a:ea typeface="Arial"/>
                <a:cs typeface="Arial"/>
                <a:sym typeface="Arial"/>
              </a:rPr>
              <a:t>String()</a:t>
            </a:r>
            <a:endParaRPr/>
          </a:p>
          <a:p>
            <a:pPr indent="-114300" lvl="0" marL="0" marR="0" rtl="0" algn="l">
              <a:spcBef>
                <a:spcPts val="0"/>
              </a:spcBef>
              <a:spcAft>
                <a:spcPts val="0"/>
              </a:spcAft>
              <a:buClr>
                <a:srgbClr val="000000"/>
              </a:buClr>
              <a:buSzPts val="1800"/>
              <a:buFont typeface="Arial"/>
              <a:buChar char="•"/>
            </a:pPr>
            <a:r>
              <a:rPr b="0" i="0" lang="en-US" sz="1800">
                <a:solidFill>
                  <a:srgbClr val="000000"/>
                </a:solidFill>
                <a:highlight>
                  <a:srgbClr val="FFFFFF"/>
                </a:highlight>
                <a:latin typeface="Arial"/>
                <a:ea typeface="Arial"/>
                <a:cs typeface="Arial"/>
                <a:sym typeface="Arial"/>
              </a:rPr>
              <a:t>String(String str)</a:t>
            </a:r>
            <a:endParaRPr/>
          </a:p>
          <a:p>
            <a:pPr indent="-114300" lvl="0" marL="0" marR="0" rtl="0" algn="l">
              <a:spcBef>
                <a:spcPts val="0"/>
              </a:spcBef>
              <a:spcAft>
                <a:spcPts val="0"/>
              </a:spcAft>
              <a:buClr>
                <a:srgbClr val="000000"/>
              </a:buClr>
              <a:buSzPts val="1800"/>
              <a:buFont typeface="Arial"/>
              <a:buChar char="•"/>
            </a:pPr>
            <a:r>
              <a:rPr b="0" i="0" lang="en-US" sz="1800">
                <a:solidFill>
                  <a:srgbClr val="000000"/>
                </a:solidFill>
                <a:highlight>
                  <a:srgbClr val="FFFFFF"/>
                </a:highlight>
                <a:latin typeface="Arial"/>
                <a:ea typeface="Arial"/>
                <a:cs typeface="Arial"/>
                <a:sym typeface="Arial"/>
              </a:rPr>
              <a:t>String(char chars[ ])</a:t>
            </a:r>
            <a:endParaRPr/>
          </a:p>
          <a:p>
            <a:pPr indent="-114300" lvl="0" marL="0" marR="0" rtl="0" algn="l">
              <a:spcBef>
                <a:spcPts val="0"/>
              </a:spcBef>
              <a:spcAft>
                <a:spcPts val="0"/>
              </a:spcAft>
              <a:buClr>
                <a:srgbClr val="000000"/>
              </a:buClr>
              <a:buSzPts val="1800"/>
              <a:buFont typeface="Arial"/>
              <a:buChar char="•"/>
            </a:pPr>
            <a:r>
              <a:rPr b="0" i="0" lang="en-US" sz="1800">
                <a:solidFill>
                  <a:srgbClr val="000000"/>
                </a:solidFill>
                <a:highlight>
                  <a:srgbClr val="FFFFFF"/>
                </a:highlight>
                <a:latin typeface="Arial"/>
                <a:ea typeface="Arial"/>
                <a:cs typeface="Arial"/>
                <a:sym typeface="Arial"/>
              </a:rPr>
              <a:t>String(char chars[ ], int startIndex, int count)</a:t>
            </a:r>
            <a:endParaRPr/>
          </a:p>
          <a:p>
            <a:pPr indent="-114300" lvl="0" marL="0" marR="0" rtl="0" algn="l">
              <a:spcBef>
                <a:spcPts val="0"/>
              </a:spcBef>
              <a:spcAft>
                <a:spcPts val="0"/>
              </a:spcAft>
              <a:buClr>
                <a:srgbClr val="000000"/>
              </a:buClr>
              <a:buSzPts val="1800"/>
              <a:buFont typeface="Arial"/>
              <a:buChar char="•"/>
            </a:pPr>
            <a:r>
              <a:rPr b="0" i="0" lang="en-US" sz="1800">
                <a:solidFill>
                  <a:srgbClr val="000000"/>
                </a:solidFill>
                <a:highlight>
                  <a:srgbClr val="FFFFFF"/>
                </a:highlight>
                <a:latin typeface="Arial"/>
                <a:ea typeface="Arial"/>
                <a:cs typeface="Arial"/>
                <a:sym typeface="Arial"/>
              </a:rPr>
              <a:t>String(byte byteArr[ ])</a:t>
            </a:r>
            <a:endParaRPr/>
          </a:p>
          <a:p>
            <a:pPr indent="-114300" lvl="0" marL="0" marR="0" rtl="0" algn="l">
              <a:spcBef>
                <a:spcPts val="0"/>
              </a:spcBef>
              <a:spcAft>
                <a:spcPts val="0"/>
              </a:spcAft>
              <a:buClr>
                <a:srgbClr val="000000"/>
              </a:buClr>
              <a:buSzPts val="1800"/>
              <a:buFont typeface="Arial"/>
              <a:buChar char="•"/>
            </a:pPr>
            <a:r>
              <a:rPr b="0" i="0" lang="en-US" sz="1800">
                <a:solidFill>
                  <a:srgbClr val="000000"/>
                </a:solidFill>
                <a:highlight>
                  <a:srgbClr val="FFFFFF"/>
                </a:highlight>
                <a:latin typeface="Arial"/>
                <a:ea typeface="Arial"/>
                <a:cs typeface="Arial"/>
                <a:sym typeface="Arial"/>
              </a:rPr>
              <a:t>String(byte byteArr[ ], int startIndex, int count)</a:t>
            </a:r>
            <a:endParaRPr/>
          </a:p>
          <a:p>
            <a:pPr indent="0" lvl="0" marL="0" marR="0" rtl="0" algn="l">
              <a:spcBef>
                <a:spcPts val="0"/>
              </a:spcBef>
              <a:spcAft>
                <a:spcPts val="0"/>
              </a:spcAft>
              <a:buNone/>
            </a:pPr>
            <a:r>
              <a:t/>
            </a:r>
            <a:endParaRPr b="1" i="0" sz="1800">
              <a:solidFill>
                <a:srgbClr val="000000"/>
              </a:solidFill>
              <a:highlight>
                <a:srgbClr val="FFFFFF"/>
              </a:highlight>
              <a:latin typeface="Arial"/>
              <a:ea typeface="Arial"/>
              <a:cs typeface="Arial"/>
              <a:sym typeface="Arial"/>
            </a:endParaRPr>
          </a:p>
          <a:p>
            <a:pPr indent="0" lvl="0" marL="0" marR="0" rtl="0" algn="l">
              <a:spcBef>
                <a:spcPts val="0"/>
              </a:spcBef>
              <a:spcAft>
                <a:spcPts val="0"/>
              </a:spcAft>
              <a:buNone/>
            </a:pPr>
            <a:r>
              <a:t/>
            </a:r>
            <a:endParaRPr b="1" sz="1800">
              <a:solidFill>
                <a:srgbClr val="000000"/>
              </a:solidFill>
              <a:highlight>
                <a:srgbClr val="FFFFFF"/>
              </a:highlight>
              <a:latin typeface="Arial"/>
              <a:ea typeface="Arial"/>
              <a:cs typeface="Arial"/>
              <a:sym typeface="Arial"/>
            </a:endParaRPr>
          </a:p>
          <a:p>
            <a:pPr indent="0" lvl="0" marL="0" marR="0" rtl="0" algn="l">
              <a:spcBef>
                <a:spcPts val="0"/>
              </a:spcBef>
              <a:spcAft>
                <a:spcPts val="0"/>
              </a:spcAft>
              <a:buNone/>
            </a:pPr>
            <a:r>
              <a:rPr b="1" i="0" lang="en-US" sz="1800">
                <a:solidFill>
                  <a:srgbClr val="000000"/>
                </a:solidFill>
                <a:highlight>
                  <a:srgbClr val="FFFFFF"/>
                </a:highlight>
                <a:latin typeface="Arial"/>
                <a:ea typeface="Arial"/>
                <a:cs typeface="Arial"/>
                <a:sym typeface="Arial"/>
              </a:rPr>
              <a:t> </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10"/>
          <p:cNvSpPr txBox="1"/>
          <p:nvPr>
            <p:ph idx="1" type="body"/>
          </p:nvPr>
        </p:nvSpPr>
        <p:spPr>
          <a:xfrm>
            <a:off x="838200" y="331076"/>
            <a:ext cx="10515600" cy="5845887"/>
          </a:xfrm>
          <a:prstGeom prst="rect">
            <a:avLst/>
          </a:prstGeom>
          <a:noFill/>
          <a:ln>
            <a:noFill/>
          </a:ln>
        </p:spPr>
        <p:txBody>
          <a:bodyPr anchorCtr="0" anchor="t" bIns="45700" lIns="91425" spcFirstLastPara="1" rIns="91425" wrap="square" tIns="45700">
            <a:normAutofit fontScale="55000" lnSpcReduction="20000"/>
          </a:bodyPr>
          <a:lstStyle/>
          <a:p>
            <a:pPr indent="0" lvl="0" marL="0" rtl="0" algn="l">
              <a:lnSpc>
                <a:spcPct val="90000"/>
              </a:lnSpc>
              <a:spcBef>
                <a:spcPts val="0"/>
              </a:spcBef>
              <a:spcAft>
                <a:spcPts val="0"/>
              </a:spcAft>
              <a:buClr>
                <a:srgbClr val="25265E"/>
              </a:buClr>
              <a:buSzPct val="100000"/>
              <a:buNone/>
            </a:pPr>
            <a:r>
              <a:rPr b="1" lang="en-US">
                <a:solidFill>
                  <a:srgbClr val="25265E"/>
                </a:solidFill>
                <a:highlight>
                  <a:srgbClr val="F9FAFC"/>
                </a:highlight>
                <a:latin typeface="Arial"/>
                <a:ea typeface="Arial"/>
                <a:cs typeface="Arial"/>
                <a:sym typeface="Arial"/>
              </a:rPr>
              <a:t>3</a:t>
            </a:r>
            <a:r>
              <a:rPr i="0" lang="en-US">
                <a:solidFill>
                  <a:srgbClr val="25265E"/>
                </a:solidFill>
                <a:highlight>
                  <a:srgbClr val="F9FAFC"/>
                </a:highlight>
                <a:latin typeface="Arial"/>
                <a:ea typeface="Arial"/>
                <a:cs typeface="Arial"/>
                <a:sym typeface="Arial"/>
              </a:rPr>
              <a:t>. Join Two Java Strings: We can join two strings in Java using the </a:t>
            </a:r>
            <a:r>
              <a:rPr b="1" i="0" lang="en-US">
                <a:solidFill>
                  <a:srgbClr val="25265E"/>
                </a:solidFill>
                <a:highlight>
                  <a:srgbClr val="F9FAFC"/>
                </a:highlight>
                <a:latin typeface="Arial"/>
                <a:ea typeface="Arial"/>
                <a:cs typeface="Arial"/>
                <a:sym typeface="Arial"/>
              </a:rPr>
              <a:t>concat()</a:t>
            </a:r>
            <a:r>
              <a:rPr i="0" lang="en-US">
                <a:solidFill>
                  <a:srgbClr val="25265E"/>
                </a:solidFill>
                <a:highlight>
                  <a:srgbClr val="F9FAFC"/>
                </a:highlight>
                <a:latin typeface="Arial"/>
                <a:ea typeface="Arial"/>
                <a:cs typeface="Arial"/>
                <a:sym typeface="Arial"/>
              </a:rPr>
              <a:t> method</a:t>
            </a:r>
            <a:endParaRPr/>
          </a:p>
          <a:p>
            <a:pPr indent="0" lvl="0" marL="0" rtl="0" algn="l">
              <a:lnSpc>
                <a:spcPct val="90000"/>
              </a:lnSpc>
              <a:spcBef>
                <a:spcPts val="1000"/>
              </a:spcBef>
              <a:spcAft>
                <a:spcPts val="0"/>
              </a:spcAft>
              <a:buClr>
                <a:srgbClr val="25265E"/>
              </a:buClr>
              <a:buSzPct val="100000"/>
              <a:buNone/>
            </a:pPr>
            <a:r>
              <a:rPr i="0" lang="en-US">
                <a:solidFill>
                  <a:srgbClr val="25265E"/>
                </a:solidFill>
                <a:highlight>
                  <a:srgbClr val="F9FAFC"/>
                </a:highlight>
                <a:latin typeface="Arial"/>
                <a:ea typeface="Arial"/>
                <a:cs typeface="Arial"/>
                <a:sym typeface="Arial"/>
              </a:rPr>
              <a:t>class Main {</a:t>
            </a:r>
            <a:endParaRPr/>
          </a:p>
          <a:p>
            <a:pPr indent="0" lvl="0" marL="0" rtl="0" algn="l">
              <a:lnSpc>
                <a:spcPct val="90000"/>
              </a:lnSpc>
              <a:spcBef>
                <a:spcPts val="1000"/>
              </a:spcBef>
              <a:spcAft>
                <a:spcPts val="0"/>
              </a:spcAft>
              <a:buClr>
                <a:srgbClr val="25265E"/>
              </a:buClr>
              <a:buSzPct val="100000"/>
              <a:buNone/>
            </a:pPr>
            <a:r>
              <a:rPr i="0" lang="en-US">
                <a:solidFill>
                  <a:srgbClr val="25265E"/>
                </a:solidFill>
                <a:highlight>
                  <a:srgbClr val="F9FAFC"/>
                </a:highlight>
                <a:latin typeface="Arial"/>
                <a:ea typeface="Arial"/>
                <a:cs typeface="Arial"/>
                <a:sym typeface="Arial"/>
              </a:rPr>
              <a:t>  public static void main(String[] args) {</a:t>
            </a:r>
            <a:endParaRPr/>
          </a:p>
          <a:p>
            <a:pPr indent="0" lvl="0" marL="0" rtl="0" algn="l">
              <a:lnSpc>
                <a:spcPct val="90000"/>
              </a:lnSpc>
              <a:spcBef>
                <a:spcPts val="1000"/>
              </a:spcBef>
              <a:spcAft>
                <a:spcPts val="0"/>
              </a:spcAft>
              <a:buClr>
                <a:srgbClr val="25265E"/>
              </a:buClr>
              <a:buSzPct val="100000"/>
              <a:buNone/>
            </a:pPr>
            <a:r>
              <a:rPr i="0" lang="en-US">
                <a:solidFill>
                  <a:srgbClr val="25265E"/>
                </a:solidFill>
                <a:highlight>
                  <a:srgbClr val="F9FAFC"/>
                </a:highlight>
                <a:latin typeface="Arial"/>
                <a:ea typeface="Arial"/>
                <a:cs typeface="Arial"/>
                <a:sym typeface="Arial"/>
              </a:rPr>
              <a:t>    // create first string</a:t>
            </a:r>
            <a:endParaRPr/>
          </a:p>
          <a:p>
            <a:pPr indent="0" lvl="0" marL="0" rtl="0" algn="l">
              <a:lnSpc>
                <a:spcPct val="90000"/>
              </a:lnSpc>
              <a:spcBef>
                <a:spcPts val="1000"/>
              </a:spcBef>
              <a:spcAft>
                <a:spcPts val="0"/>
              </a:spcAft>
              <a:buClr>
                <a:srgbClr val="25265E"/>
              </a:buClr>
              <a:buSzPct val="100000"/>
              <a:buNone/>
            </a:pPr>
            <a:r>
              <a:rPr i="0" lang="en-US">
                <a:solidFill>
                  <a:srgbClr val="25265E"/>
                </a:solidFill>
                <a:highlight>
                  <a:srgbClr val="F9FAFC"/>
                </a:highlight>
                <a:latin typeface="Arial"/>
                <a:ea typeface="Arial"/>
                <a:cs typeface="Arial"/>
                <a:sym typeface="Arial"/>
              </a:rPr>
              <a:t>    String first = "Java ";</a:t>
            </a:r>
            <a:endParaRPr/>
          </a:p>
          <a:p>
            <a:pPr indent="0" lvl="0" marL="0" rtl="0" algn="l">
              <a:lnSpc>
                <a:spcPct val="90000"/>
              </a:lnSpc>
              <a:spcBef>
                <a:spcPts val="1000"/>
              </a:spcBef>
              <a:spcAft>
                <a:spcPts val="0"/>
              </a:spcAft>
              <a:buClr>
                <a:srgbClr val="25265E"/>
              </a:buClr>
              <a:buSzPct val="100000"/>
              <a:buNone/>
            </a:pPr>
            <a:r>
              <a:rPr i="0" lang="en-US">
                <a:solidFill>
                  <a:srgbClr val="25265E"/>
                </a:solidFill>
                <a:highlight>
                  <a:srgbClr val="F9FAFC"/>
                </a:highlight>
                <a:latin typeface="Arial"/>
                <a:ea typeface="Arial"/>
                <a:cs typeface="Arial"/>
                <a:sym typeface="Arial"/>
              </a:rPr>
              <a:t>    System.out.println("First String: " + first);</a:t>
            </a:r>
            <a:endParaRPr/>
          </a:p>
          <a:p>
            <a:pPr indent="0" lvl="0" marL="0" rtl="0" algn="l">
              <a:lnSpc>
                <a:spcPct val="90000"/>
              </a:lnSpc>
              <a:spcBef>
                <a:spcPts val="1000"/>
              </a:spcBef>
              <a:spcAft>
                <a:spcPts val="0"/>
              </a:spcAft>
              <a:buClr>
                <a:srgbClr val="25265E"/>
              </a:buClr>
              <a:buSzPct val="100000"/>
              <a:buNone/>
            </a:pPr>
            <a:r>
              <a:rPr i="0" lang="en-US">
                <a:solidFill>
                  <a:srgbClr val="25265E"/>
                </a:solidFill>
                <a:highlight>
                  <a:srgbClr val="F9FAFC"/>
                </a:highlight>
                <a:latin typeface="Arial"/>
                <a:ea typeface="Arial"/>
                <a:cs typeface="Arial"/>
                <a:sym typeface="Arial"/>
              </a:rPr>
              <a:t>    // create second</a:t>
            </a:r>
            <a:endParaRPr/>
          </a:p>
          <a:p>
            <a:pPr indent="0" lvl="0" marL="0" rtl="0" algn="l">
              <a:lnSpc>
                <a:spcPct val="90000"/>
              </a:lnSpc>
              <a:spcBef>
                <a:spcPts val="1000"/>
              </a:spcBef>
              <a:spcAft>
                <a:spcPts val="0"/>
              </a:spcAft>
              <a:buClr>
                <a:srgbClr val="25265E"/>
              </a:buClr>
              <a:buSzPct val="100000"/>
              <a:buNone/>
            </a:pPr>
            <a:r>
              <a:rPr i="0" lang="en-US">
                <a:solidFill>
                  <a:srgbClr val="25265E"/>
                </a:solidFill>
                <a:highlight>
                  <a:srgbClr val="F9FAFC"/>
                </a:highlight>
                <a:latin typeface="Arial"/>
                <a:ea typeface="Arial"/>
                <a:cs typeface="Arial"/>
                <a:sym typeface="Arial"/>
              </a:rPr>
              <a:t>    String second = "Programming";</a:t>
            </a:r>
            <a:endParaRPr/>
          </a:p>
          <a:p>
            <a:pPr indent="0" lvl="0" marL="0" rtl="0" algn="l">
              <a:lnSpc>
                <a:spcPct val="90000"/>
              </a:lnSpc>
              <a:spcBef>
                <a:spcPts val="1000"/>
              </a:spcBef>
              <a:spcAft>
                <a:spcPts val="0"/>
              </a:spcAft>
              <a:buClr>
                <a:srgbClr val="25265E"/>
              </a:buClr>
              <a:buSzPct val="100000"/>
              <a:buNone/>
            </a:pPr>
            <a:r>
              <a:rPr i="0" lang="en-US">
                <a:solidFill>
                  <a:srgbClr val="25265E"/>
                </a:solidFill>
                <a:highlight>
                  <a:srgbClr val="F9FAFC"/>
                </a:highlight>
                <a:latin typeface="Arial"/>
                <a:ea typeface="Arial"/>
                <a:cs typeface="Arial"/>
                <a:sym typeface="Arial"/>
              </a:rPr>
              <a:t>    System.out.println("Second String: " + second);</a:t>
            </a:r>
            <a:endParaRPr/>
          </a:p>
          <a:p>
            <a:pPr indent="0" lvl="0" marL="0" rtl="0" algn="l">
              <a:lnSpc>
                <a:spcPct val="90000"/>
              </a:lnSpc>
              <a:spcBef>
                <a:spcPts val="1000"/>
              </a:spcBef>
              <a:spcAft>
                <a:spcPts val="0"/>
              </a:spcAft>
              <a:buClr>
                <a:srgbClr val="25265E"/>
              </a:buClr>
              <a:buSzPct val="100000"/>
              <a:buNone/>
            </a:pPr>
            <a:r>
              <a:rPr i="0" lang="en-US">
                <a:solidFill>
                  <a:srgbClr val="25265E"/>
                </a:solidFill>
                <a:highlight>
                  <a:srgbClr val="F9FAFC"/>
                </a:highlight>
                <a:latin typeface="Arial"/>
                <a:ea typeface="Arial"/>
                <a:cs typeface="Arial"/>
                <a:sym typeface="Arial"/>
              </a:rPr>
              <a:t>    // join two strings</a:t>
            </a:r>
            <a:endParaRPr/>
          </a:p>
          <a:p>
            <a:pPr indent="0" lvl="0" marL="0" rtl="0" algn="l">
              <a:lnSpc>
                <a:spcPct val="90000"/>
              </a:lnSpc>
              <a:spcBef>
                <a:spcPts val="1000"/>
              </a:spcBef>
              <a:spcAft>
                <a:spcPts val="0"/>
              </a:spcAft>
              <a:buClr>
                <a:srgbClr val="25265E"/>
              </a:buClr>
              <a:buSzPct val="100000"/>
              <a:buNone/>
            </a:pPr>
            <a:r>
              <a:rPr i="0" lang="en-US">
                <a:solidFill>
                  <a:srgbClr val="25265E"/>
                </a:solidFill>
                <a:highlight>
                  <a:srgbClr val="F9FAFC"/>
                </a:highlight>
                <a:latin typeface="Arial"/>
                <a:ea typeface="Arial"/>
                <a:cs typeface="Arial"/>
                <a:sym typeface="Arial"/>
              </a:rPr>
              <a:t>    String joinedString = first.concat(second);</a:t>
            </a:r>
            <a:endParaRPr/>
          </a:p>
          <a:p>
            <a:pPr indent="0" lvl="0" marL="0" rtl="0" algn="l">
              <a:lnSpc>
                <a:spcPct val="90000"/>
              </a:lnSpc>
              <a:spcBef>
                <a:spcPts val="1000"/>
              </a:spcBef>
              <a:spcAft>
                <a:spcPts val="0"/>
              </a:spcAft>
              <a:buClr>
                <a:srgbClr val="25265E"/>
              </a:buClr>
              <a:buSzPct val="100000"/>
              <a:buNone/>
            </a:pPr>
            <a:r>
              <a:rPr i="0" lang="en-US">
                <a:solidFill>
                  <a:srgbClr val="25265E"/>
                </a:solidFill>
                <a:highlight>
                  <a:srgbClr val="F9FAFC"/>
                </a:highlight>
                <a:latin typeface="Arial"/>
                <a:ea typeface="Arial"/>
                <a:cs typeface="Arial"/>
                <a:sym typeface="Arial"/>
              </a:rPr>
              <a:t>    System.out.println("Joined String: " + joinedString);</a:t>
            </a:r>
            <a:endParaRPr/>
          </a:p>
          <a:p>
            <a:pPr indent="0" lvl="0" marL="0" rtl="0" algn="l">
              <a:lnSpc>
                <a:spcPct val="90000"/>
              </a:lnSpc>
              <a:spcBef>
                <a:spcPts val="1000"/>
              </a:spcBef>
              <a:spcAft>
                <a:spcPts val="0"/>
              </a:spcAft>
              <a:buClr>
                <a:srgbClr val="25265E"/>
              </a:buClr>
              <a:buSzPct val="100000"/>
              <a:buNone/>
            </a:pPr>
            <a:r>
              <a:rPr i="0" lang="en-US">
                <a:solidFill>
                  <a:srgbClr val="25265E"/>
                </a:solidFill>
                <a:highlight>
                  <a:srgbClr val="F9FAFC"/>
                </a:highlight>
                <a:latin typeface="Arial"/>
                <a:ea typeface="Arial"/>
                <a:cs typeface="Arial"/>
                <a:sym typeface="Arial"/>
              </a:rPr>
              <a:t>  }</a:t>
            </a:r>
            <a:endParaRPr/>
          </a:p>
          <a:p>
            <a:pPr indent="0" lvl="0" marL="0" rtl="0" algn="l">
              <a:lnSpc>
                <a:spcPct val="90000"/>
              </a:lnSpc>
              <a:spcBef>
                <a:spcPts val="1000"/>
              </a:spcBef>
              <a:spcAft>
                <a:spcPts val="0"/>
              </a:spcAft>
              <a:buClr>
                <a:srgbClr val="25265E"/>
              </a:buClr>
              <a:buSzPct val="100000"/>
              <a:buNone/>
            </a:pPr>
            <a:r>
              <a:rPr i="0" lang="en-US">
                <a:solidFill>
                  <a:srgbClr val="25265E"/>
                </a:solidFill>
                <a:highlight>
                  <a:srgbClr val="F9FAFC"/>
                </a:highlight>
                <a:latin typeface="Arial"/>
                <a:ea typeface="Arial"/>
                <a:cs typeface="Arial"/>
                <a:sym typeface="Arial"/>
              </a:rPr>
              <a:t>}</a:t>
            </a:r>
            <a:endParaRPr/>
          </a:p>
          <a:p>
            <a:pPr indent="0" lvl="0" marL="0" rtl="0" algn="l">
              <a:lnSpc>
                <a:spcPct val="90000"/>
              </a:lnSpc>
              <a:spcBef>
                <a:spcPts val="1000"/>
              </a:spcBef>
              <a:spcAft>
                <a:spcPts val="0"/>
              </a:spcAft>
              <a:buClr>
                <a:srgbClr val="25265E"/>
              </a:buClr>
              <a:buSzPct val="100000"/>
              <a:buNone/>
            </a:pPr>
            <a:r>
              <a:rPr i="0" lang="en-US">
                <a:solidFill>
                  <a:srgbClr val="25265E"/>
                </a:solidFill>
                <a:highlight>
                  <a:srgbClr val="F9FAFC"/>
                </a:highlight>
                <a:latin typeface="Arial"/>
                <a:ea typeface="Arial"/>
                <a:cs typeface="Arial"/>
                <a:sym typeface="Arial"/>
              </a:rPr>
              <a:t>Output</a:t>
            </a:r>
            <a:endParaRPr/>
          </a:p>
          <a:p>
            <a:pPr indent="0" lvl="0" marL="0" rtl="0" algn="l">
              <a:lnSpc>
                <a:spcPct val="90000"/>
              </a:lnSpc>
              <a:spcBef>
                <a:spcPts val="1000"/>
              </a:spcBef>
              <a:spcAft>
                <a:spcPts val="0"/>
              </a:spcAft>
              <a:buClr>
                <a:srgbClr val="25265E"/>
              </a:buClr>
              <a:buSzPct val="100000"/>
              <a:buNone/>
            </a:pPr>
            <a:r>
              <a:rPr i="0" lang="en-US">
                <a:solidFill>
                  <a:srgbClr val="25265E"/>
                </a:solidFill>
                <a:highlight>
                  <a:srgbClr val="F9FAFC"/>
                </a:highlight>
                <a:latin typeface="Arial"/>
                <a:ea typeface="Arial"/>
                <a:cs typeface="Arial"/>
                <a:sym typeface="Arial"/>
              </a:rPr>
              <a:t>First String: Java </a:t>
            </a:r>
            <a:endParaRPr/>
          </a:p>
          <a:p>
            <a:pPr indent="0" lvl="0" marL="0" rtl="0" algn="l">
              <a:lnSpc>
                <a:spcPct val="90000"/>
              </a:lnSpc>
              <a:spcBef>
                <a:spcPts val="1000"/>
              </a:spcBef>
              <a:spcAft>
                <a:spcPts val="0"/>
              </a:spcAft>
              <a:buClr>
                <a:srgbClr val="25265E"/>
              </a:buClr>
              <a:buSzPct val="100000"/>
              <a:buNone/>
            </a:pPr>
            <a:r>
              <a:rPr i="0" lang="en-US">
                <a:solidFill>
                  <a:srgbClr val="25265E"/>
                </a:solidFill>
                <a:highlight>
                  <a:srgbClr val="F9FAFC"/>
                </a:highlight>
                <a:latin typeface="Arial"/>
                <a:ea typeface="Arial"/>
                <a:cs typeface="Arial"/>
                <a:sym typeface="Arial"/>
              </a:rPr>
              <a:t>Second String: Programming     </a:t>
            </a:r>
            <a:endParaRPr/>
          </a:p>
          <a:p>
            <a:pPr indent="0" lvl="0" marL="0" rtl="0" algn="l">
              <a:lnSpc>
                <a:spcPct val="90000"/>
              </a:lnSpc>
              <a:spcBef>
                <a:spcPts val="1000"/>
              </a:spcBef>
              <a:spcAft>
                <a:spcPts val="0"/>
              </a:spcAft>
              <a:buClr>
                <a:srgbClr val="25265E"/>
              </a:buClr>
              <a:buSzPct val="100000"/>
              <a:buNone/>
            </a:pPr>
            <a:r>
              <a:rPr i="0" lang="en-US">
                <a:solidFill>
                  <a:srgbClr val="25265E"/>
                </a:solidFill>
                <a:highlight>
                  <a:srgbClr val="F9FAFC"/>
                </a:highlight>
                <a:latin typeface="Arial"/>
                <a:ea typeface="Arial"/>
                <a:cs typeface="Arial"/>
                <a:sym typeface="Arial"/>
              </a:rPr>
              <a:t>Joined String: Java Programming</a:t>
            </a:r>
            <a:endParaRPr/>
          </a:p>
          <a:p>
            <a:pPr indent="-117475" lvl="0" marL="228600" rtl="0" algn="l">
              <a:lnSpc>
                <a:spcPct val="90000"/>
              </a:lnSpc>
              <a:spcBef>
                <a:spcPts val="1000"/>
              </a:spcBef>
              <a:spcAft>
                <a:spcPts val="0"/>
              </a:spcAft>
              <a:buClr>
                <a:schemeClr val="dk1"/>
              </a:buClr>
              <a:buSzPct val="100000"/>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11"/>
          <p:cNvSpPr txBox="1"/>
          <p:nvPr>
            <p:ph idx="1" type="body"/>
          </p:nvPr>
        </p:nvSpPr>
        <p:spPr>
          <a:xfrm>
            <a:off x="838200" y="189186"/>
            <a:ext cx="10515600" cy="5987777"/>
          </a:xfrm>
          <a:prstGeom prst="rect">
            <a:avLst/>
          </a:prstGeom>
          <a:noFill/>
          <a:ln>
            <a:noFill/>
          </a:ln>
        </p:spPr>
        <p:txBody>
          <a:bodyPr anchorCtr="0" anchor="t" bIns="45700" lIns="91425" spcFirstLastPara="1" rIns="91425" wrap="square" tIns="45700">
            <a:normAutofit fontScale="55000" lnSpcReduction="20000"/>
          </a:bodyPr>
          <a:lstStyle/>
          <a:p>
            <a:pPr indent="0" lvl="0" marL="0" rtl="0" algn="l">
              <a:lnSpc>
                <a:spcPct val="90000"/>
              </a:lnSpc>
              <a:spcBef>
                <a:spcPts val="0"/>
              </a:spcBef>
              <a:spcAft>
                <a:spcPts val="0"/>
              </a:spcAft>
              <a:buClr>
                <a:srgbClr val="25265E"/>
              </a:buClr>
              <a:buSzPct val="100000"/>
              <a:buNone/>
            </a:pPr>
            <a:r>
              <a:rPr i="0" lang="en-US">
                <a:solidFill>
                  <a:srgbClr val="25265E"/>
                </a:solidFill>
                <a:highlight>
                  <a:srgbClr val="F9FAFC"/>
                </a:highlight>
                <a:latin typeface="Arial"/>
                <a:ea typeface="Arial"/>
                <a:cs typeface="Arial"/>
                <a:sym typeface="Arial"/>
              </a:rPr>
              <a:t>3. Compare Two Strings: we can make comparisons between two strings using the </a:t>
            </a:r>
            <a:r>
              <a:rPr b="1" i="0" lang="en-US">
                <a:solidFill>
                  <a:srgbClr val="25265E"/>
                </a:solidFill>
                <a:highlight>
                  <a:srgbClr val="F9FAFC"/>
                </a:highlight>
                <a:latin typeface="Arial"/>
                <a:ea typeface="Arial"/>
                <a:cs typeface="Arial"/>
                <a:sym typeface="Arial"/>
              </a:rPr>
              <a:t>equals()</a:t>
            </a:r>
            <a:r>
              <a:rPr i="0" lang="en-US">
                <a:solidFill>
                  <a:srgbClr val="25265E"/>
                </a:solidFill>
                <a:highlight>
                  <a:srgbClr val="F9FAFC"/>
                </a:highlight>
                <a:latin typeface="Arial"/>
                <a:ea typeface="Arial"/>
                <a:cs typeface="Arial"/>
                <a:sym typeface="Arial"/>
              </a:rPr>
              <a:t> method or</a:t>
            </a:r>
            <a:r>
              <a:rPr b="1" i="0" lang="en-US">
                <a:solidFill>
                  <a:srgbClr val="25265E"/>
                </a:solidFill>
                <a:highlight>
                  <a:srgbClr val="F9FAFC"/>
                </a:highlight>
                <a:latin typeface="Arial"/>
                <a:ea typeface="Arial"/>
                <a:cs typeface="Arial"/>
                <a:sym typeface="Arial"/>
              </a:rPr>
              <a:t> ==.</a:t>
            </a:r>
            <a:r>
              <a:rPr i="0" lang="en-US">
                <a:solidFill>
                  <a:srgbClr val="25265E"/>
                </a:solidFill>
                <a:highlight>
                  <a:srgbClr val="F9FAFC"/>
                </a:highlight>
                <a:latin typeface="Arial"/>
                <a:ea typeface="Arial"/>
                <a:cs typeface="Arial"/>
                <a:sym typeface="Arial"/>
              </a:rPr>
              <a:t> For example,</a:t>
            </a:r>
            <a:endParaRPr/>
          </a:p>
          <a:p>
            <a:pPr indent="0" lvl="0" marL="0" rtl="0" algn="l">
              <a:lnSpc>
                <a:spcPct val="90000"/>
              </a:lnSpc>
              <a:spcBef>
                <a:spcPts val="1000"/>
              </a:spcBef>
              <a:spcAft>
                <a:spcPts val="0"/>
              </a:spcAft>
              <a:buClr>
                <a:srgbClr val="25265E"/>
              </a:buClr>
              <a:buSzPct val="100000"/>
              <a:buNone/>
            </a:pPr>
            <a:r>
              <a:rPr i="0" lang="en-US">
                <a:solidFill>
                  <a:srgbClr val="25265E"/>
                </a:solidFill>
                <a:highlight>
                  <a:srgbClr val="F9FAFC"/>
                </a:highlight>
                <a:latin typeface="Arial"/>
                <a:ea typeface="Arial"/>
                <a:cs typeface="Arial"/>
                <a:sym typeface="Arial"/>
              </a:rPr>
              <a:t>class Main {</a:t>
            </a:r>
            <a:endParaRPr/>
          </a:p>
          <a:p>
            <a:pPr indent="0" lvl="0" marL="0" rtl="0" algn="l">
              <a:lnSpc>
                <a:spcPct val="90000"/>
              </a:lnSpc>
              <a:spcBef>
                <a:spcPts val="1000"/>
              </a:spcBef>
              <a:spcAft>
                <a:spcPts val="0"/>
              </a:spcAft>
              <a:buClr>
                <a:srgbClr val="25265E"/>
              </a:buClr>
              <a:buSzPct val="100000"/>
              <a:buNone/>
            </a:pPr>
            <a:r>
              <a:rPr i="0" lang="en-US">
                <a:solidFill>
                  <a:srgbClr val="25265E"/>
                </a:solidFill>
                <a:highlight>
                  <a:srgbClr val="F9FAFC"/>
                </a:highlight>
                <a:latin typeface="Arial"/>
                <a:ea typeface="Arial"/>
                <a:cs typeface="Arial"/>
                <a:sym typeface="Arial"/>
              </a:rPr>
              <a:t>  public static void main(String[] args) {</a:t>
            </a:r>
            <a:endParaRPr/>
          </a:p>
          <a:p>
            <a:pPr indent="0" lvl="0" marL="0" rtl="0" algn="l">
              <a:lnSpc>
                <a:spcPct val="90000"/>
              </a:lnSpc>
              <a:spcBef>
                <a:spcPts val="1000"/>
              </a:spcBef>
              <a:spcAft>
                <a:spcPts val="0"/>
              </a:spcAft>
              <a:buClr>
                <a:srgbClr val="25265E"/>
              </a:buClr>
              <a:buSzPct val="100000"/>
              <a:buNone/>
            </a:pPr>
            <a:r>
              <a:rPr i="0" lang="en-US">
                <a:solidFill>
                  <a:srgbClr val="25265E"/>
                </a:solidFill>
                <a:highlight>
                  <a:srgbClr val="F9FAFC"/>
                </a:highlight>
                <a:latin typeface="Arial"/>
                <a:ea typeface="Arial"/>
                <a:cs typeface="Arial"/>
                <a:sym typeface="Arial"/>
              </a:rPr>
              <a:t>    // create 3 strings</a:t>
            </a:r>
            <a:endParaRPr/>
          </a:p>
          <a:p>
            <a:pPr indent="0" lvl="0" marL="0" rtl="0" algn="l">
              <a:lnSpc>
                <a:spcPct val="90000"/>
              </a:lnSpc>
              <a:spcBef>
                <a:spcPts val="1000"/>
              </a:spcBef>
              <a:spcAft>
                <a:spcPts val="0"/>
              </a:spcAft>
              <a:buClr>
                <a:srgbClr val="25265E"/>
              </a:buClr>
              <a:buSzPct val="100000"/>
              <a:buNone/>
            </a:pPr>
            <a:r>
              <a:rPr i="0" lang="en-US">
                <a:solidFill>
                  <a:srgbClr val="25265E"/>
                </a:solidFill>
                <a:highlight>
                  <a:srgbClr val="F9FAFC"/>
                </a:highlight>
                <a:latin typeface="Arial"/>
                <a:ea typeface="Arial"/>
                <a:cs typeface="Arial"/>
                <a:sym typeface="Arial"/>
              </a:rPr>
              <a:t>    String first = "java programming";</a:t>
            </a:r>
            <a:endParaRPr/>
          </a:p>
          <a:p>
            <a:pPr indent="0" lvl="0" marL="0" rtl="0" algn="l">
              <a:lnSpc>
                <a:spcPct val="90000"/>
              </a:lnSpc>
              <a:spcBef>
                <a:spcPts val="1000"/>
              </a:spcBef>
              <a:spcAft>
                <a:spcPts val="0"/>
              </a:spcAft>
              <a:buClr>
                <a:srgbClr val="25265E"/>
              </a:buClr>
              <a:buSzPct val="100000"/>
              <a:buNone/>
            </a:pPr>
            <a:r>
              <a:rPr i="0" lang="en-US">
                <a:solidFill>
                  <a:srgbClr val="25265E"/>
                </a:solidFill>
                <a:highlight>
                  <a:srgbClr val="F9FAFC"/>
                </a:highlight>
                <a:latin typeface="Arial"/>
                <a:ea typeface="Arial"/>
                <a:cs typeface="Arial"/>
                <a:sym typeface="Arial"/>
              </a:rPr>
              <a:t>    String second = "java programming";</a:t>
            </a:r>
            <a:endParaRPr/>
          </a:p>
          <a:p>
            <a:pPr indent="0" lvl="0" marL="0" rtl="0" algn="l">
              <a:lnSpc>
                <a:spcPct val="90000"/>
              </a:lnSpc>
              <a:spcBef>
                <a:spcPts val="1000"/>
              </a:spcBef>
              <a:spcAft>
                <a:spcPts val="0"/>
              </a:spcAft>
              <a:buClr>
                <a:srgbClr val="25265E"/>
              </a:buClr>
              <a:buSzPct val="100000"/>
              <a:buNone/>
            </a:pPr>
            <a:r>
              <a:rPr i="0" lang="en-US">
                <a:solidFill>
                  <a:srgbClr val="25265E"/>
                </a:solidFill>
                <a:highlight>
                  <a:srgbClr val="F9FAFC"/>
                </a:highlight>
                <a:latin typeface="Arial"/>
                <a:ea typeface="Arial"/>
                <a:cs typeface="Arial"/>
                <a:sym typeface="Arial"/>
              </a:rPr>
              <a:t>    String third = "python programming";</a:t>
            </a:r>
            <a:endParaRPr/>
          </a:p>
          <a:p>
            <a:pPr indent="0" lvl="0" marL="0" rtl="0" algn="l">
              <a:lnSpc>
                <a:spcPct val="90000"/>
              </a:lnSpc>
              <a:spcBef>
                <a:spcPts val="1000"/>
              </a:spcBef>
              <a:spcAft>
                <a:spcPts val="0"/>
              </a:spcAft>
              <a:buClr>
                <a:srgbClr val="25265E"/>
              </a:buClr>
              <a:buSzPct val="100000"/>
              <a:buNone/>
            </a:pPr>
            <a:r>
              <a:rPr i="0" lang="en-US">
                <a:solidFill>
                  <a:srgbClr val="25265E"/>
                </a:solidFill>
                <a:highlight>
                  <a:srgbClr val="F9FAFC"/>
                </a:highlight>
                <a:latin typeface="Arial"/>
                <a:ea typeface="Arial"/>
                <a:cs typeface="Arial"/>
                <a:sym typeface="Arial"/>
              </a:rPr>
              <a:t>    // compare first and second strings</a:t>
            </a:r>
            <a:endParaRPr/>
          </a:p>
          <a:p>
            <a:pPr indent="0" lvl="0" marL="0" rtl="0" algn="l">
              <a:lnSpc>
                <a:spcPct val="90000"/>
              </a:lnSpc>
              <a:spcBef>
                <a:spcPts val="1000"/>
              </a:spcBef>
              <a:spcAft>
                <a:spcPts val="0"/>
              </a:spcAft>
              <a:buClr>
                <a:srgbClr val="25265E"/>
              </a:buClr>
              <a:buSzPct val="100000"/>
              <a:buNone/>
            </a:pPr>
            <a:r>
              <a:rPr i="0" lang="en-US">
                <a:solidFill>
                  <a:srgbClr val="25265E"/>
                </a:solidFill>
                <a:highlight>
                  <a:srgbClr val="F9FAFC"/>
                </a:highlight>
                <a:latin typeface="Arial"/>
                <a:ea typeface="Arial"/>
                <a:cs typeface="Arial"/>
                <a:sym typeface="Arial"/>
              </a:rPr>
              <a:t>    boolean result1 = first.equals(second);</a:t>
            </a:r>
            <a:endParaRPr/>
          </a:p>
          <a:p>
            <a:pPr indent="0" lvl="0" marL="0" rtl="0" algn="l">
              <a:lnSpc>
                <a:spcPct val="90000"/>
              </a:lnSpc>
              <a:spcBef>
                <a:spcPts val="1000"/>
              </a:spcBef>
              <a:spcAft>
                <a:spcPts val="0"/>
              </a:spcAft>
              <a:buClr>
                <a:srgbClr val="25265E"/>
              </a:buClr>
              <a:buSzPct val="100000"/>
              <a:buNone/>
            </a:pPr>
            <a:r>
              <a:rPr i="0" lang="en-US">
                <a:solidFill>
                  <a:srgbClr val="25265E"/>
                </a:solidFill>
                <a:highlight>
                  <a:srgbClr val="F9FAFC"/>
                </a:highlight>
                <a:latin typeface="Arial"/>
                <a:ea typeface="Arial"/>
                <a:cs typeface="Arial"/>
                <a:sym typeface="Arial"/>
              </a:rPr>
              <a:t>    System.out.println("Strings first and second are equal: " + result1);</a:t>
            </a:r>
            <a:endParaRPr/>
          </a:p>
          <a:p>
            <a:pPr indent="0" lvl="0" marL="0" rtl="0" algn="l">
              <a:lnSpc>
                <a:spcPct val="90000"/>
              </a:lnSpc>
              <a:spcBef>
                <a:spcPts val="1000"/>
              </a:spcBef>
              <a:spcAft>
                <a:spcPts val="0"/>
              </a:spcAft>
              <a:buClr>
                <a:srgbClr val="25265E"/>
              </a:buClr>
              <a:buSzPct val="100000"/>
              <a:buNone/>
            </a:pPr>
            <a:r>
              <a:rPr i="0" lang="en-US">
                <a:solidFill>
                  <a:srgbClr val="25265E"/>
                </a:solidFill>
                <a:highlight>
                  <a:srgbClr val="F9FAFC"/>
                </a:highlight>
                <a:latin typeface="Arial"/>
                <a:ea typeface="Arial"/>
                <a:cs typeface="Arial"/>
                <a:sym typeface="Arial"/>
              </a:rPr>
              <a:t>    // compare first and third strings</a:t>
            </a:r>
            <a:endParaRPr/>
          </a:p>
          <a:p>
            <a:pPr indent="0" lvl="0" marL="0" rtl="0" algn="l">
              <a:lnSpc>
                <a:spcPct val="90000"/>
              </a:lnSpc>
              <a:spcBef>
                <a:spcPts val="1000"/>
              </a:spcBef>
              <a:spcAft>
                <a:spcPts val="0"/>
              </a:spcAft>
              <a:buClr>
                <a:srgbClr val="25265E"/>
              </a:buClr>
              <a:buSzPct val="100000"/>
              <a:buNone/>
            </a:pPr>
            <a:r>
              <a:rPr i="0" lang="en-US">
                <a:solidFill>
                  <a:srgbClr val="25265E"/>
                </a:solidFill>
                <a:highlight>
                  <a:srgbClr val="F9FAFC"/>
                </a:highlight>
                <a:latin typeface="Arial"/>
                <a:ea typeface="Arial"/>
                <a:cs typeface="Arial"/>
                <a:sym typeface="Arial"/>
              </a:rPr>
              <a:t>    boolean result2 = first.equals(third);</a:t>
            </a:r>
            <a:endParaRPr/>
          </a:p>
          <a:p>
            <a:pPr indent="0" lvl="0" marL="0" rtl="0" algn="l">
              <a:lnSpc>
                <a:spcPct val="90000"/>
              </a:lnSpc>
              <a:spcBef>
                <a:spcPts val="1000"/>
              </a:spcBef>
              <a:spcAft>
                <a:spcPts val="0"/>
              </a:spcAft>
              <a:buClr>
                <a:srgbClr val="25265E"/>
              </a:buClr>
              <a:buSzPct val="100000"/>
              <a:buNone/>
            </a:pPr>
            <a:r>
              <a:rPr i="0" lang="en-US">
                <a:solidFill>
                  <a:srgbClr val="25265E"/>
                </a:solidFill>
                <a:highlight>
                  <a:srgbClr val="F9FAFC"/>
                </a:highlight>
                <a:latin typeface="Arial"/>
                <a:ea typeface="Arial"/>
                <a:cs typeface="Arial"/>
                <a:sym typeface="Arial"/>
              </a:rPr>
              <a:t>    System.out.println("Strings first and third are equal: " + result2);</a:t>
            </a:r>
            <a:endParaRPr/>
          </a:p>
          <a:p>
            <a:pPr indent="0" lvl="0" marL="0" rtl="0" algn="l">
              <a:lnSpc>
                <a:spcPct val="90000"/>
              </a:lnSpc>
              <a:spcBef>
                <a:spcPts val="1000"/>
              </a:spcBef>
              <a:spcAft>
                <a:spcPts val="0"/>
              </a:spcAft>
              <a:buClr>
                <a:srgbClr val="25265E"/>
              </a:buClr>
              <a:buSzPct val="100000"/>
              <a:buNone/>
            </a:pPr>
            <a:r>
              <a:rPr i="0" lang="en-US">
                <a:solidFill>
                  <a:srgbClr val="25265E"/>
                </a:solidFill>
                <a:highlight>
                  <a:srgbClr val="F9FAFC"/>
                </a:highlight>
                <a:latin typeface="Arial"/>
                <a:ea typeface="Arial"/>
                <a:cs typeface="Arial"/>
                <a:sym typeface="Arial"/>
              </a:rPr>
              <a:t>  }</a:t>
            </a:r>
            <a:endParaRPr/>
          </a:p>
          <a:p>
            <a:pPr indent="0" lvl="0" marL="0" rtl="0" algn="l">
              <a:lnSpc>
                <a:spcPct val="90000"/>
              </a:lnSpc>
              <a:spcBef>
                <a:spcPts val="1000"/>
              </a:spcBef>
              <a:spcAft>
                <a:spcPts val="0"/>
              </a:spcAft>
              <a:buClr>
                <a:srgbClr val="25265E"/>
              </a:buClr>
              <a:buSzPct val="100000"/>
              <a:buNone/>
            </a:pPr>
            <a:r>
              <a:rPr i="0" lang="en-US">
                <a:solidFill>
                  <a:srgbClr val="25265E"/>
                </a:solidFill>
                <a:highlight>
                  <a:srgbClr val="F9FAFC"/>
                </a:highlight>
                <a:latin typeface="Arial"/>
                <a:ea typeface="Arial"/>
                <a:cs typeface="Arial"/>
                <a:sym typeface="Arial"/>
              </a:rPr>
              <a:t>}</a:t>
            </a:r>
            <a:endParaRPr/>
          </a:p>
          <a:p>
            <a:pPr indent="0" lvl="0" marL="0" rtl="0" algn="l">
              <a:lnSpc>
                <a:spcPct val="90000"/>
              </a:lnSpc>
              <a:spcBef>
                <a:spcPts val="1000"/>
              </a:spcBef>
              <a:spcAft>
                <a:spcPts val="0"/>
              </a:spcAft>
              <a:buClr>
                <a:srgbClr val="25265E"/>
              </a:buClr>
              <a:buSzPct val="100000"/>
              <a:buNone/>
            </a:pPr>
            <a:r>
              <a:rPr i="0" lang="en-US">
                <a:solidFill>
                  <a:srgbClr val="25265E"/>
                </a:solidFill>
                <a:highlight>
                  <a:srgbClr val="F9FAFC"/>
                </a:highlight>
                <a:latin typeface="Arial"/>
                <a:ea typeface="Arial"/>
                <a:cs typeface="Arial"/>
                <a:sym typeface="Arial"/>
              </a:rPr>
              <a:t>Output</a:t>
            </a:r>
            <a:endParaRPr/>
          </a:p>
          <a:p>
            <a:pPr indent="0" lvl="0" marL="0" rtl="0" algn="l">
              <a:lnSpc>
                <a:spcPct val="90000"/>
              </a:lnSpc>
              <a:spcBef>
                <a:spcPts val="1000"/>
              </a:spcBef>
              <a:spcAft>
                <a:spcPts val="0"/>
              </a:spcAft>
              <a:buClr>
                <a:srgbClr val="25265E"/>
              </a:buClr>
              <a:buSzPct val="100000"/>
              <a:buNone/>
            </a:pPr>
            <a:r>
              <a:rPr i="0" lang="en-US">
                <a:solidFill>
                  <a:srgbClr val="25265E"/>
                </a:solidFill>
                <a:highlight>
                  <a:srgbClr val="F9FAFC"/>
                </a:highlight>
                <a:latin typeface="Arial"/>
                <a:ea typeface="Arial"/>
                <a:cs typeface="Arial"/>
                <a:sym typeface="Arial"/>
              </a:rPr>
              <a:t>Strings first and second are equal: true</a:t>
            </a:r>
            <a:endParaRPr/>
          </a:p>
          <a:p>
            <a:pPr indent="0" lvl="0" marL="0" rtl="0" algn="l">
              <a:lnSpc>
                <a:spcPct val="90000"/>
              </a:lnSpc>
              <a:spcBef>
                <a:spcPts val="1000"/>
              </a:spcBef>
              <a:spcAft>
                <a:spcPts val="0"/>
              </a:spcAft>
              <a:buClr>
                <a:srgbClr val="25265E"/>
              </a:buClr>
              <a:buSzPct val="100000"/>
              <a:buNone/>
            </a:pPr>
            <a:r>
              <a:rPr i="0" lang="en-US">
                <a:solidFill>
                  <a:srgbClr val="25265E"/>
                </a:solidFill>
                <a:highlight>
                  <a:srgbClr val="F9FAFC"/>
                </a:highlight>
                <a:latin typeface="Arial"/>
                <a:ea typeface="Arial"/>
                <a:cs typeface="Arial"/>
                <a:sym typeface="Arial"/>
              </a:rPr>
              <a:t>Strings first and third are equal: false</a:t>
            </a:r>
            <a:endParaRPr i="0">
              <a:solidFill>
                <a:srgbClr val="25265E"/>
              </a:solidFill>
              <a:highlight>
                <a:srgbClr val="F9FAFC"/>
              </a:highlight>
              <a:latin typeface="Arial"/>
              <a:ea typeface="Arial"/>
              <a:cs typeface="Arial"/>
              <a:sym typeface="Arial"/>
            </a:endParaRPr>
          </a:p>
          <a:p>
            <a:pPr indent="0" lvl="0" marL="0" rtl="0" algn="l">
              <a:lnSpc>
                <a:spcPct val="90000"/>
              </a:lnSpc>
              <a:spcBef>
                <a:spcPts val="1000"/>
              </a:spcBef>
              <a:spcAft>
                <a:spcPts val="0"/>
              </a:spcAft>
              <a:buClr>
                <a:schemeClr val="dk1"/>
              </a:buClr>
              <a:buSzPct val="100000"/>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12"/>
          <p:cNvSpPr txBox="1"/>
          <p:nvPr>
            <p:ph idx="1" type="body"/>
          </p:nvPr>
        </p:nvSpPr>
        <p:spPr>
          <a:xfrm>
            <a:off x="838200" y="157655"/>
            <a:ext cx="10515600" cy="601930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lang="en-US"/>
              <a:t>In the above example, we have created 3 strings named first, second, and third.</a:t>
            </a:r>
            <a:endParaRPr/>
          </a:p>
          <a:p>
            <a:pPr indent="0" lvl="0" marL="0" rtl="0" algn="l">
              <a:lnSpc>
                <a:spcPct val="90000"/>
              </a:lnSpc>
              <a:spcBef>
                <a:spcPts val="1000"/>
              </a:spcBef>
              <a:spcAft>
                <a:spcPts val="0"/>
              </a:spcAft>
              <a:buClr>
                <a:schemeClr val="dk1"/>
              </a:buClr>
              <a:buSzPts val="2800"/>
              <a:buNone/>
            </a:pPr>
            <a:r>
              <a:rPr lang="en-US"/>
              <a:t>Here, we are using the equal() method to check if one string is equal to another.</a:t>
            </a:r>
            <a:endParaRPr/>
          </a:p>
          <a:p>
            <a:pPr indent="0" lvl="0" marL="0" rtl="0" algn="l">
              <a:lnSpc>
                <a:spcPct val="90000"/>
              </a:lnSpc>
              <a:spcBef>
                <a:spcPts val="1000"/>
              </a:spcBef>
              <a:spcAft>
                <a:spcPts val="0"/>
              </a:spcAft>
              <a:buClr>
                <a:schemeClr val="dk1"/>
              </a:buClr>
              <a:buSzPts val="2800"/>
              <a:buNone/>
            </a:pPr>
            <a:r>
              <a:rPr lang="en-US"/>
              <a:t>The equals() method checks the content of strings while comparing them.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13"/>
          <p:cNvSpPr txBox="1"/>
          <p:nvPr>
            <p:ph idx="1" type="body"/>
          </p:nvPr>
        </p:nvSpPr>
        <p:spPr>
          <a:xfrm>
            <a:off x="838200" y="220717"/>
            <a:ext cx="10515600" cy="5956246"/>
          </a:xfrm>
          <a:prstGeom prst="rect">
            <a:avLst/>
          </a:prstGeom>
          <a:noFill/>
          <a:ln>
            <a:noFill/>
          </a:ln>
        </p:spPr>
        <p:txBody>
          <a:bodyPr anchorCtr="0" anchor="t" bIns="45700" lIns="91425" spcFirstLastPara="1" rIns="91425" wrap="square" tIns="45700">
            <a:normAutofit fontScale="85000" lnSpcReduction="20000"/>
          </a:bodyPr>
          <a:lstStyle/>
          <a:p>
            <a:pPr indent="0" lvl="0" marL="0" rtl="0" algn="l">
              <a:lnSpc>
                <a:spcPct val="90000"/>
              </a:lnSpc>
              <a:spcBef>
                <a:spcPts val="0"/>
              </a:spcBef>
              <a:spcAft>
                <a:spcPts val="0"/>
              </a:spcAft>
              <a:buClr>
                <a:schemeClr val="dk1"/>
              </a:buClr>
              <a:buSzPct val="100000"/>
              <a:buNone/>
            </a:pPr>
            <a:r>
              <a:rPr lang="en-US"/>
              <a:t>Java program to differentiate == and equals()</a:t>
            </a:r>
            <a:endParaRPr/>
          </a:p>
          <a:p>
            <a:pPr indent="0" lvl="0" marL="0" rtl="0" algn="l">
              <a:lnSpc>
                <a:spcPct val="90000"/>
              </a:lnSpc>
              <a:spcBef>
                <a:spcPts val="1000"/>
              </a:spcBef>
              <a:spcAft>
                <a:spcPts val="0"/>
              </a:spcAft>
              <a:buClr>
                <a:schemeClr val="dk1"/>
              </a:buClr>
              <a:buSzPct val="100000"/>
              <a:buNone/>
            </a:pPr>
            <a:r>
              <a:rPr lang="en-US"/>
              <a:t>class Main {</a:t>
            </a:r>
            <a:endParaRPr/>
          </a:p>
          <a:p>
            <a:pPr indent="0" lvl="0" marL="0" rtl="0" algn="l">
              <a:lnSpc>
                <a:spcPct val="90000"/>
              </a:lnSpc>
              <a:spcBef>
                <a:spcPts val="1000"/>
              </a:spcBef>
              <a:spcAft>
                <a:spcPts val="0"/>
              </a:spcAft>
              <a:buClr>
                <a:schemeClr val="dk1"/>
              </a:buClr>
              <a:buSzPct val="100000"/>
              <a:buNone/>
            </a:pPr>
            <a:r>
              <a:rPr lang="en-US"/>
              <a:t>  public static void main(String[] args) {</a:t>
            </a:r>
            <a:endParaRPr/>
          </a:p>
          <a:p>
            <a:pPr indent="0" lvl="0" marL="0" rtl="0" algn="l">
              <a:lnSpc>
                <a:spcPct val="90000"/>
              </a:lnSpc>
              <a:spcBef>
                <a:spcPts val="1000"/>
              </a:spcBef>
              <a:spcAft>
                <a:spcPts val="0"/>
              </a:spcAft>
              <a:buClr>
                <a:schemeClr val="dk1"/>
              </a:buClr>
              <a:buSzPct val="100000"/>
              <a:buNone/>
            </a:pPr>
            <a:r>
              <a:rPr lang="en-US"/>
              <a:t>    String name1 = new String("Programiz");</a:t>
            </a:r>
            <a:endParaRPr/>
          </a:p>
          <a:p>
            <a:pPr indent="0" lvl="0" marL="0" rtl="0" algn="l">
              <a:lnSpc>
                <a:spcPct val="90000"/>
              </a:lnSpc>
              <a:spcBef>
                <a:spcPts val="1000"/>
              </a:spcBef>
              <a:spcAft>
                <a:spcPts val="0"/>
              </a:spcAft>
              <a:buClr>
                <a:schemeClr val="dk1"/>
              </a:buClr>
              <a:buSzPct val="100000"/>
              <a:buNone/>
            </a:pPr>
            <a:r>
              <a:rPr lang="en-US"/>
              <a:t>    String name2 = new String("Programiz");</a:t>
            </a:r>
            <a:endParaRPr/>
          </a:p>
          <a:p>
            <a:pPr indent="0" lvl="0" marL="0" rtl="0" algn="l">
              <a:lnSpc>
                <a:spcPct val="90000"/>
              </a:lnSpc>
              <a:spcBef>
                <a:spcPts val="1000"/>
              </a:spcBef>
              <a:spcAft>
                <a:spcPts val="0"/>
              </a:spcAft>
              <a:buClr>
                <a:schemeClr val="dk1"/>
              </a:buClr>
              <a:buSzPct val="100000"/>
              <a:buNone/>
            </a:pPr>
            <a:r>
              <a:rPr lang="en-US"/>
              <a:t>    System.out.println("Check if two strings are equal");</a:t>
            </a:r>
            <a:endParaRPr/>
          </a:p>
          <a:p>
            <a:pPr indent="0" lvl="0" marL="0" rtl="0" algn="l">
              <a:lnSpc>
                <a:spcPct val="90000"/>
              </a:lnSpc>
              <a:spcBef>
                <a:spcPts val="1000"/>
              </a:spcBef>
              <a:spcAft>
                <a:spcPts val="0"/>
              </a:spcAft>
              <a:buClr>
                <a:schemeClr val="dk1"/>
              </a:buClr>
              <a:buSzPct val="100000"/>
              <a:buNone/>
            </a:pPr>
            <a:r>
              <a:rPr lang="en-US"/>
              <a:t>    // check if two strings are equal</a:t>
            </a:r>
            <a:endParaRPr/>
          </a:p>
          <a:p>
            <a:pPr indent="0" lvl="0" marL="0" rtl="0" algn="l">
              <a:lnSpc>
                <a:spcPct val="90000"/>
              </a:lnSpc>
              <a:spcBef>
                <a:spcPts val="1000"/>
              </a:spcBef>
              <a:spcAft>
                <a:spcPts val="0"/>
              </a:spcAft>
              <a:buClr>
                <a:schemeClr val="dk1"/>
              </a:buClr>
              <a:buSzPct val="100000"/>
              <a:buNone/>
            </a:pPr>
            <a:r>
              <a:rPr lang="en-US"/>
              <a:t>    // using == operator</a:t>
            </a:r>
            <a:endParaRPr/>
          </a:p>
          <a:p>
            <a:pPr indent="0" lvl="0" marL="0" rtl="0" algn="l">
              <a:lnSpc>
                <a:spcPct val="90000"/>
              </a:lnSpc>
              <a:spcBef>
                <a:spcPts val="1000"/>
              </a:spcBef>
              <a:spcAft>
                <a:spcPts val="0"/>
              </a:spcAft>
              <a:buClr>
                <a:schemeClr val="dk1"/>
              </a:buClr>
              <a:buSzPct val="100000"/>
              <a:buNone/>
            </a:pPr>
            <a:r>
              <a:rPr lang="en-US"/>
              <a:t>    boolean result1 = (name1 == name2);</a:t>
            </a:r>
            <a:endParaRPr/>
          </a:p>
          <a:p>
            <a:pPr indent="0" lvl="0" marL="0" rtl="0" algn="l">
              <a:lnSpc>
                <a:spcPct val="90000"/>
              </a:lnSpc>
              <a:spcBef>
                <a:spcPts val="1000"/>
              </a:spcBef>
              <a:spcAft>
                <a:spcPts val="0"/>
              </a:spcAft>
              <a:buClr>
                <a:schemeClr val="dk1"/>
              </a:buClr>
              <a:buSzPct val="100000"/>
              <a:buNone/>
            </a:pPr>
            <a:r>
              <a:rPr lang="en-US"/>
              <a:t>    System.out.println("Using == operator: " + result1);</a:t>
            </a:r>
            <a:endParaRPr/>
          </a:p>
          <a:p>
            <a:pPr indent="0" lvl="0" marL="0" rtl="0" algn="l">
              <a:lnSpc>
                <a:spcPct val="90000"/>
              </a:lnSpc>
              <a:spcBef>
                <a:spcPts val="1000"/>
              </a:spcBef>
              <a:spcAft>
                <a:spcPts val="0"/>
              </a:spcAft>
              <a:buClr>
                <a:schemeClr val="dk1"/>
              </a:buClr>
              <a:buSzPct val="100000"/>
              <a:buNone/>
            </a:pPr>
            <a:r>
              <a:rPr lang="en-US"/>
              <a:t>    // using equals() method</a:t>
            </a:r>
            <a:endParaRPr/>
          </a:p>
          <a:p>
            <a:pPr indent="0" lvl="0" marL="0" rtl="0" algn="l">
              <a:lnSpc>
                <a:spcPct val="90000"/>
              </a:lnSpc>
              <a:spcBef>
                <a:spcPts val="1000"/>
              </a:spcBef>
              <a:spcAft>
                <a:spcPts val="0"/>
              </a:spcAft>
              <a:buClr>
                <a:schemeClr val="dk1"/>
              </a:buClr>
              <a:buSzPct val="100000"/>
              <a:buNone/>
            </a:pPr>
            <a:r>
              <a:rPr lang="en-US"/>
              <a:t>    boolean result2 = name1.equals(name2);</a:t>
            </a:r>
            <a:endParaRPr/>
          </a:p>
          <a:p>
            <a:pPr indent="0" lvl="0" marL="0" rtl="0" algn="l">
              <a:lnSpc>
                <a:spcPct val="90000"/>
              </a:lnSpc>
              <a:spcBef>
                <a:spcPts val="1000"/>
              </a:spcBef>
              <a:spcAft>
                <a:spcPts val="0"/>
              </a:spcAft>
              <a:buClr>
                <a:schemeClr val="dk1"/>
              </a:buClr>
              <a:buSzPct val="100000"/>
              <a:buNone/>
            </a:pPr>
            <a:r>
              <a:rPr lang="en-US"/>
              <a:t>    System.out.println("Using equals(): " + result2);</a:t>
            </a:r>
            <a:endParaRPr/>
          </a:p>
          <a:p>
            <a:pPr indent="0" lvl="0" marL="0" rtl="0" algn="l">
              <a:lnSpc>
                <a:spcPct val="90000"/>
              </a:lnSpc>
              <a:spcBef>
                <a:spcPts val="1000"/>
              </a:spcBef>
              <a:spcAft>
                <a:spcPts val="0"/>
              </a:spcAft>
              <a:buClr>
                <a:schemeClr val="dk1"/>
              </a:buClr>
              <a:buSzPct val="100000"/>
              <a:buNone/>
            </a:pPr>
            <a:r>
              <a:rPr lang="en-US"/>
              <a:t>  }</a:t>
            </a:r>
            <a:endParaRPr/>
          </a:p>
          <a:p>
            <a:pPr indent="0" lvl="0" marL="0" rtl="0" algn="l">
              <a:lnSpc>
                <a:spcPct val="90000"/>
              </a:lnSpc>
              <a:spcBef>
                <a:spcPts val="1000"/>
              </a:spcBef>
              <a:spcAft>
                <a:spcPts val="0"/>
              </a:spcAft>
              <a:buClr>
                <a:schemeClr val="dk1"/>
              </a:buClr>
              <a:buSzPct val="100000"/>
              <a:buNone/>
            </a:pPr>
            <a:r>
              <a:rPr lang="en-US"/>
              <a:t>}</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14"/>
          <p:cNvSpPr txBox="1"/>
          <p:nvPr>
            <p:ph idx="1" type="body"/>
          </p:nvPr>
        </p:nvSpPr>
        <p:spPr>
          <a:xfrm>
            <a:off x="838200" y="189186"/>
            <a:ext cx="10515600" cy="5987777"/>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lang="en-US"/>
              <a:t>Output</a:t>
            </a:r>
            <a:endParaRPr/>
          </a:p>
          <a:p>
            <a:pPr indent="0" lvl="0" marL="0" rtl="0" algn="l">
              <a:lnSpc>
                <a:spcPct val="90000"/>
              </a:lnSpc>
              <a:spcBef>
                <a:spcPts val="1000"/>
              </a:spcBef>
              <a:spcAft>
                <a:spcPts val="0"/>
              </a:spcAft>
              <a:buClr>
                <a:schemeClr val="dk1"/>
              </a:buClr>
              <a:buSzPts val="2800"/>
              <a:buNone/>
            </a:pPr>
            <a:r>
              <a:rPr lang="en-US"/>
              <a:t>Check if two strings are equal</a:t>
            </a:r>
            <a:endParaRPr/>
          </a:p>
          <a:p>
            <a:pPr indent="0" lvl="0" marL="0" rtl="0" algn="l">
              <a:lnSpc>
                <a:spcPct val="90000"/>
              </a:lnSpc>
              <a:spcBef>
                <a:spcPts val="1000"/>
              </a:spcBef>
              <a:spcAft>
                <a:spcPts val="0"/>
              </a:spcAft>
              <a:buClr>
                <a:schemeClr val="dk1"/>
              </a:buClr>
              <a:buSzPts val="2800"/>
              <a:buNone/>
            </a:pPr>
            <a:r>
              <a:rPr lang="en-US"/>
              <a:t>Using == operator: false</a:t>
            </a:r>
            <a:endParaRPr/>
          </a:p>
          <a:p>
            <a:pPr indent="0" lvl="0" marL="0" rtl="0" algn="l">
              <a:lnSpc>
                <a:spcPct val="90000"/>
              </a:lnSpc>
              <a:spcBef>
                <a:spcPts val="1000"/>
              </a:spcBef>
              <a:spcAft>
                <a:spcPts val="0"/>
              </a:spcAft>
              <a:buClr>
                <a:schemeClr val="dk1"/>
              </a:buClr>
              <a:buSzPts val="2800"/>
              <a:buNone/>
            </a:pPr>
            <a:r>
              <a:rPr lang="en-US"/>
              <a:t>Using equals(): true</a:t>
            </a:r>
            <a:endParaRPr/>
          </a:p>
          <a:p>
            <a:pPr indent="0" lvl="0" marL="0" rtl="0" algn="l">
              <a:lnSpc>
                <a:spcPct val="90000"/>
              </a:lnSpc>
              <a:spcBef>
                <a:spcPts val="1000"/>
              </a:spcBef>
              <a:spcAft>
                <a:spcPts val="0"/>
              </a:spcAft>
              <a:buClr>
                <a:schemeClr val="dk1"/>
              </a:buClr>
              <a:buSzPts val="2800"/>
              <a:buNone/>
            </a:pPr>
            <a:r>
              <a:rPr lang="en-US"/>
              <a:t>In the above example, we have used the == operator and equals() method to check if two strings are equal. Here,</a:t>
            </a:r>
            <a:endParaRPr/>
          </a:p>
          <a:p>
            <a:pPr indent="0" lvl="0" marL="0" rtl="0" algn="l">
              <a:lnSpc>
                <a:spcPct val="90000"/>
              </a:lnSpc>
              <a:spcBef>
                <a:spcPts val="1000"/>
              </a:spcBef>
              <a:spcAft>
                <a:spcPts val="0"/>
              </a:spcAft>
              <a:buClr>
                <a:schemeClr val="dk1"/>
              </a:buClr>
              <a:buSzPts val="2800"/>
              <a:buNone/>
            </a:pPr>
            <a:r>
              <a:t/>
            </a:r>
            <a:endParaRPr/>
          </a:p>
          <a:p>
            <a:pPr indent="0" lvl="0" marL="0" rtl="0" algn="l">
              <a:lnSpc>
                <a:spcPct val="90000"/>
              </a:lnSpc>
              <a:spcBef>
                <a:spcPts val="1000"/>
              </a:spcBef>
              <a:spcAft>
                <a:spcPts val="0"/>
              </a:spcAft>
              <a:buClr>
                <a:schemeClr val="dk1"/>
              </a:buClr>
              <a:buSzPts val="2800"/>
              <a:buNone/>
            </a:pPr>
            <a:r>
              <a:rPr lang="en-US"/>
              <a:t>== checks if the reference to string objects are equal or not. Here, name1 and name2 are two different references. Hence, it returns false.</a:t>
            </a:r>
            <a:endParaRPr/>
          </a:p>
          <a:p>
            <a:pPr indent="0" lvl="0" marL="0" rtl="0" algn="l">
              <a:lnSpc>
                <a:spcPct val="90000"/>
              </a:lnSpc>
              <a:spcBef>
                <a:spcPts val="1000"/>
              </a:spcBef>
              <a:spcAft>
                <a:spcPts val="0"/>
              </a:spcAft>
              <a:buClr>
                <a:schemeClr val="dk1"/>
              </a:buClr>
              <a:buSzPts val="2800"/>
              <a:buNone/>
            </a:pPr>
            <a:r>
              <a:rPr lang="en-US"/>
              <a:t>equals() checks if the content of the string object are equal. Here, the content of both the objects name1 and name2 is the same Programiz. Hence, it returns true.</a:t>
            </a:r>
            <a:endParaRPr/>
          </a:p>
          <a:p>
            <a:pPr indent="0" lvl="0" marL="0" rtl="0" algn="l">
              <a:lnSpc>
                <a:spcPct val="90000"/>
              </a:lnSpc>
              <a:spcBef>
                <a:spcPts val="1000"/>
              </a:spcBef>
              <a:spcAft>
                <a:spcPts val="0"/>
              </a:spcAft>
              <a:buClr>
                <a:schemeClr val="dk1"/>
              </a:buClr>
              <a:buSzPts val="2800"/>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15"/>
          <p:cNvSpPr txBox="1"/>
          <p:nvPr>
            <p:ph idx="1" type="body"/>
          </p:nvPr>
        </p:nvSpPr>
        <p:spPr>
          <a:xfrm>
            <a:off x="838200" y="236483"/>
            <a:ext cx="10515600" cy="5940480"/>
          </a:xfrm>
          <a:prstGeom prst="rect">
            <a:avLst/>
          </a:prstGeom>
          <a:noFill/>
          <a:ln>
            <a:noFill/>
          </a:ln>
        </p:spPr>
        <p:txBody>
          <a:bodyPr anchorCtr="0" anchor="t" bIns="45700" lIns="91425" spcFirstLastPara="1" rIns="91425" wrap="square" tIns="45700">
            <a:normAutofit fontScale="85000" lnSpcReduction="20000"/>
          </a:bodyPr>
          <a:lstStyle/>
          <a:p>
            <a:pPr indent="0" lvl="0" marL="0" rtl="0" algn="l">
              <a:lnSpc>
                <a:spcPct val="90000"/>
              </a:lnSpc>
              <a:spcBef>
                <a:spcPts val="0"/>
              </a:spcBef>
              <a:spcAft>
                <a:spcPts val="0"/>
              </a:spcAft>
              <a:buClr>
                <a:schemeClr val="dk1"/>
              </a:buClr>
              <a:buSzPct val="100000"/>
              <a:buNone/>
            </a:pPr>
            <a:r>
              <a:rPr lang="en-US"/>
              <a:t>Here are java string methods:</a:t>
            </a:r>
            <a:endParaRPr/>
          </a:p>
          <a:p>
            <a:pPr indent="0" lvl="0" marL="0" rtl="0" algn="l">
              <a:lnSpc>
                <a:spcPct val="90000"/>
              </a:lnSpc>
              <a:spcBef>
                <a:spcPts val="1000"/>
              </a:spcBef>
              <a:spcAft>
                <a:spcPts val="0"/>
              </a:spcAft>
              <a:buClr>
                <a:schemeClr val="dk1"/>
              </a:buClr>
              <a:buSzPct val="100000"/>
              <a:buNone/>
            </a:pPr>
            <a:r>
              <a:t/>
            </a:r>
            <a:endParaRPr/>
          </a:p>
          <a:p>
            <a:pPr indent="0" lvl="0" marL="0" rtl="0" algn="l">
              <a:lnSpc>
                <a:spcPct val="90000"/>
              </a:lnSpc>
              <a:spcBef>
                <a:spcPts val="1000"/>
              </a:spcBef>
              <a:spcAft>
                <a:spcPts val="0"/>
              </a:spcAft>
              <a:buClr>
                <a:schemeClr val="dk1"/>
              </a:buClr>
              <a:buSzPct val="100000"/>
              <a:buNone/>
            </a:pPr>
            <a:r>
              <a:rPr lang="en-US"/>
              <a:t>Methods	Description</a:t>
            </a:r>
            <a:endParaRPr/>
          </a:p>
          <a:p>
            <a:pPr indent="0" lvl="0" marL="0" rtl="0" algn="l">
              <a:lnSpc>
                <a:spcPct val="90000"/>
              </a:lnSpc>
              <a:spcBef>
                <a:spcPts val="1000"/>
              </a:spcBef>
              <a:spcAft>
                <a:spcPts val="0"/>
              </a:spcAft>
              <a:buClr>
                <a:schemeClr val="dk1"/>
              </a:buClr>
              <a:buSzPct val="100000"/>
              <a:buNone/>
            </a:pPr>
            <a:r>
              <a:rPr lang="en-US"/>
              <a:t>contains()	Checks whether the string contains a substring.</a:t>
            </a:r>
            <a:endParaRPr/>
          </a:p>
          <a:p>
            <a:pPr indent="0" lvl="0" marL="0" rtl="0" algn="l">
              <a:lnSpc>
                <a:spcPct val="90000"/>
              </a:lnSpc>
              <a:spcBef>
                <a:spcPts val="1000"/>
              </a:spcBef>
              <a:spcAft>
                <a:spcPts val="0"/>
              </a:spcAft>
              <a:buClr>
                <a:schemeClr val="dk1"/>
              </a:buClr>
              <a:buSzPct val="100000"/>
              <a:buNone/>
            </a:pPr>
            <a:r>
              <a:rPr lang="en-US"/>
              <a:t>substring()	Returns the substring of the string.</a:t>
            </a:r>
            <a:endParaRPr/>
          </a:p>
          <a:p>
            <a:pPr indent="0" lvl="0" marL="0" rtl="0" algn="l">
              <a:spcBef>
                <a:spcPts val="1000"/>
              </a:spcBef>
              <a:spcAft>
                <a:spcPts val="0"/>
              </a:spcAft>
              <a:buClr>
                <a:schemeClr val="dk1"/>
              </a:buClr>
              <a:buSzPct val="100000"/>
              <a:buNone/>
            </a:pPr>
            <a:r>
              <a:rPr lang="en-US"/>
              <a:t>indexOf()	Returns the position of the specified character in the string.</a:t>
            </a:r>
            <a:endParaRPr/>
          </a:p>
          <a:p>
            <a:pPr indent="0" lvl="0" marL="0" rtl="0" algn="l">
              <a:lnSpc>
                <a:spcPct val="90000"/>
              </a:lnSpc>
              <a:spcBef>
                <a:spcPts val="1000"/>
              </a:spcBef>
              <a:spcAft>
                <a:spcPts val="0"/>
              </a:spcAft>
              <a:buClr>
                <a:schemeClr val="dk1"/>
              </a:buClr>
              <a:buSzPct val="100000"/>
              <a:buNone/>
            </a:pPr>
            <a:r>
              <a:rPr lang="en-US"/>
              <a:t>join()	              Joins the given strings using the delimiter.</a:t>
            </a:r>
            <a:endParaRPr/>
          </a:p>
          <a:p>
            <a:pPr indent="0" lvl="0" marL="0" rtl="0" algn="l">
              <a:lnSpc>
                <a:spcPct val="90000"/>
              </a:lnSpc>
              <a:spcBef>
                <a:spcPts val="1000"/>
              </a:spcBef>
              <a:spcAft>
                <a:spcPts val="0"/>
              </a:spcAft>
              <a:buClr>
                <a:schemeClr val="dk1"/>
              </a:buClr>
              <a:buSzPct val="100000"/>
              <a:buNone/>
            </a:pPr>
            <a:r>
              <a:rPr lang="en-US"/>
              <a:t>replace()	Replaces the specified old character with the specified new character.</a:t>
            </a:r>
            <a:endParaRPr/>
          </a:p>
          <a:p>
            <a:pPr indent="0" lvl="0" marL="0" rtl="0" algn="l">
              <a:lnSpc>
                <a:spcPct val="90000"/>
              </a:lnSpc>
              <a:spcBef>
                <a:spcPts val="1000"/>
              </a:spcBef>
              <a:spcAft>
                <a:spcPts val="0"/>
              </a:spcAft>
              <a:buClr>
                <a:schemeClr val="dk1"/>
              </a:buClr>
              <a:buSzPct val="100000"/>
              <a:buNone/>
            </a:pPr>
            <a:r>
              <a:rPr lang="en-US"/>
              <a:t>replaceAll()	Replaces all substrings matching the regex pattern.</a:t>
            </a:r>
            <a:endParaRPr/>
          </a:p>
          <a:p>
            <a:pPr indent="0" lvl="0" marL="0" rtl="0" algn="l">
              <a:lnSpc>
                <a:spcPct val="90000"/>
              </a:lnSpc>
              <a:spcBef>
                <a:spcPts val="1000"/>
              </a:spcBef>
              <a:spcAft>
                <a:spcPts val="0"/>
              </a:spcAft>
              <a:buClr>
                <a:schemeClr val="dk1"/>
              </a:buClr>
              <a:buSzPct val="100000"/>
              <a:buNone/>
            </a:pPr>
            <a:r>
              <a:rPr lang="en-US"/>
              <a:t>replaceFirst()	Replaces the first matching substring.</a:t>
            </a:r>
            <a:endParaRPr/>
          </a:p>
          <a:p>
            <a:pPr indent="0" lvl="0" marL="0" rtl="0" algn="l">
              <a:lnSpc>
                <a:spcPct val="90000"/>
              </a:lnSpc>
              <a:spcBef>
                <a:spcPts val="1000"/>
              </a:spcBef>
              <a:spcAft>
                <a:spcPts val="0"/>
              </a:spcAft>
              <a:buClr>
                <a:schemeClr val="dk1"/>
              </a:buClr>
              <a:buSzPct val="100000"/>
              <a:buNone/>
            </a:pPr>
            <a:r>
              <a:rPr lang="en-US"/>
              <a:t>getBytes()	Converts the string to an array of bytes.</a:t>
            </a:r>
            <a:endParaRPr/>
          </a:p>
          <a:p>
            <a:pPr indent="0" lvl="0" marL="0" rtl="0" algn="l">
              <a:lnSpc>
                <a:spcPct val="90000"/>
              </a:lnSpc>
              <a:spcBef>
                <a:spcPts val="1000"/>
              </a:spcBef>
              <a:spcAft>
                <a:spcPts val="0"/>
              </a:spcAft>
              <a:buClr>
                <a:schemeClr val="dk1"/>
              </a:buClr>
              <a:buSzPct val="100000"/>
              <a:buNone/>
            </a:pPr>
            <a:r>
              <a:rPr lang="en-US"/>
              <a:t>compareTo()	Compares two strings in the dictionary order.</a:t>
            </a:r>
            <a:endParaRPr/>
          </a:p>
          <a:p>
            <a:pPr indent="0" lvl="0" marL="0" rtl="0" algn="l">
              <a:lnSpc>
                <a:spcPct val="90000"/>
              </a:lnSpc>
              <a:spcBef>
                <a:spcPts val="1000"/>
              </a:spcBef>
              <a:spcAft>
                <a:spcPts val="0"/>
              </a:spcAft>
              <a:buClr>
                <a:schemeClr val="dk1"/>
              </a:buClr>
              <a:buSzPct val="100000"/>
              <a:buNone/>
            </a:pPr>
            <a:r>
              <a:rPr lang="en-US"/>
              <a:t>compareToIgnoreCase()	Compares two strings, ignoring case differences.</a:t>
            </a:r>
            <a:endParaRPr/>
          </a:p>
          <a:p>
            <a:pPr indent="0" lvl="0" marL="0" rtl="0" algn="l">
              <a:lnSpc>
                <a:spcPct val="90000"/>
              </a:lnSpc>
              <a:spcBef>
                <a:spcPts val="1000"/>
              </a:spcBef>
              <a:spcAft>
                <a:spcPts val="0"/>
              </a:spcAft>
              <a:buClr>
                <a:schemeClr val="dk1"/>
              </a:buClr>
              <a:buSzPct val="100000"/>
              <a:buNone/>
            </a:pPr>
            <a:r>
              <a:rPr lang="en-US"/>
              <a:t>trim()	              Removes any leading and trailing whitespaces.</a:t>
            </a:r>
            <a:endParaRPr/>
          </a:p>
          <a:p>
            <a:pPr indent="0" lvl="0" marL="0" rtl="0" algn="l">
              <a:lnSpc>
                <a:spcPct val="90000"/>
              </a:lnSpc>
              <a:spcBef>
                <a:spcPts val="1000"/>
              </a:spcBef>
              <a:spcAft>
                <a:spcPts val="0"/>
              </a:spcAft>
              <a:buClr>
                <a:schemeClr val="dk1"/>
              </a:buClr>
              <a:buSzPct val="100000"/>
              <a:buNone/>
            </a:pPr>
            <a:r>
              <a:rPr lang="en-US"/>
              <a:t>format()	Returns a formatted string.</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16"/>
          <p:cNvSpPr txBox="1"/>
          <p:nvPr>
            <p:ph idx="1" type="body"/>
          </p:nvPr>
        </p:nvSpPr>
        <p:spPr>
          <a:xfrm>
            <a:off x="838200" y="0"/>
            <a:ext cx="10515600" cy="6176963"/>
          </a:xfrm>
          <a:prstGeom prst="rect">
            <a:avLst/>
          </a:prstGeom>
          <a:noFill/>
          <a:ln>
            <a:noFill/>
          </a:ln>
        </p:spPr>
        <p:txBody>
          <a:bodyPr anchorCtr="0" anchor="t" bIns="45700" lIns="91425" spcFirstLastPara="1" rIns="91425" wrap="square" tIns="45700">
            <a:normAutofit fontScale="92500" lnSpcReduction="10000"/>
          </a:bodyPr>
          <a:lstStyle/>
          <a:p>
            <a:pPr indent="0" lvl="0" marL="0" rtl="0" algn="l">
              <a:lnSpc>
                <a:spcPct val="90000"/>
              </a:lnSpc>
              <a:spcBef>
                <a:spcPts val="0"/>
              </a:spcBef>
              <a:spcAft>
                <a:spcPts val="0"/>
              </a:spcAft>
              <a:buClr>
                <a:schemeClr val="dk1"/>
              </a:buClr>
              <a:buSzPct val="100000"/>
              <a:buNone/>
            </a:pPr>
            <a:r>
              <a:rPr lang="en-US"/>
              <a:t>split()	                         Breaks the string into an array of strings.</a:t>
            </a:r>
            <a:endParaRPr/>
          </a:p>
          <a:p>
            <a:pPr indent="0" lvl="0" marL="0" rtl="0" algn="l">
              <a:lnSpc>
                <a:spcPct val="90000"/>
              </a:lnSpc>
              <a:spcBef>
                <a:spcPts val="1000"/>
              </a:spcBef>
              <a:spcAft>
                <a:spcPts val="0"/>
              </a:spcAft>
              <a:buClr>
                <a:schemeClr val="dk1"/>
              </a:buClr>
              <a:buSzPct val="100000"/>
              <a:buNone/>
            </a:pPr>
            <a:r>
              <a:rPr lang="en-US"/>
              <a:t>toLowerCase()	Converts the string to lowercase.</a:t>
            </a:r>
            <a:endParaRPr/>
          </a:p>
          <a:p>
            <a:pPr indent="0" lvl="0" marL="0" rtl="0" algn="l">
              <a:lnSpc>
                <a:spcPct val="90000"/>
              </a:lnSpc>
              <a:spcBef>
                <a:spcPts val="1000"/>
              </a:spcBef>
              <a:spcAft>
                <a:spcPts val="0"/>
              </a:spcAft>
              <a:buClr>
                <a:schemeClr val="dk1"/>
              </a:buClr>
              <a:buSzPct val="100000"/>
              <a:buNone/>
            </a:pPr>
            <a:r>
              <a:rPr lang="en-US"/>
              <a:t>toUpperCase()	Converts the string to uppercase.</a:t>
            </a:r>
            <a:endParaRPr/>
          </a:p>
          <a:p>
            <a:pPr indent="0" lvl="0" marL="0" rtl="0" algn="l">
              <a:lnSpc>
                <a:spcPct val="90000"/>
              </a:lnSpc>
              <a:spcBef>
                <a:spcPts val="1000"/>
              </a:spcBef>
              <a:spcAft>
                <a:spcPts val="0"/>
              </a:spcAft>
              <a:buClr>
                <a:schemeClr val="dk1"/>
              </a:buClr>
              <a:buSzPct val="100000"/>
              <a:buNone/>
            </a:pPr>
            <a:r>
              <a:rPr lang="en-US"/>
              <a:t>valueOf()	Returns the string representation of the specified argument.</a:t>
            </a:r>
            <a:endParaRPr/>
          </a:p>
          <a:p>
            <a:pPr indent="0" lvl="0" marL="0" rtl="0" algn="l">
              <a:lnSpc>
                <a:spcPct val="90000"/>
              </a:lnSpc>
              <a:spcBef>
                <a:spcPts val="1000"/>
              </a:spcBef>
              <a:spcAft>
                <a:spcPts val="0"/>
              </a:spcAft>
              <a:buClr>
                <a:schemeClr val="dk1"/>
              </a:buClr>
              <a:buSzPct val="100000"/>
              <a:buNone/>
            </a:pPr>
            <a:r>
              <a:rPr lang="en-US"/>
              <a:t>toCharArray()	Converts the string to a char array.</a:t>
            </a:r>
            <a:endParaRPr/>
          </a:p>
          <a:p>
            <a:pPr indent="0" lvl="0" marL="0" rtl="0" algn="l">
              <a:lnSpc>
                <a:spcPct val="90000"/>
              </a:lnSpc>
              <a:spcBef>
                <a:spcPts val="1000"/>
              </a:spcBef>
              <a:spcAft>
                <a:spcPts val="0"/>
              </a:spcAft>
              <a:buClr>
                <a:schemeClr val="dk1"/>
              </a:buClr>
              <a:buSzPct val="100000"/>
              <a:buNone/>
            </a:pPr>
            <a:r>
              <a:rPr lang="en-US"/>
              <a:t>matches()	Checks whether the string matches the given regex.</a:t>
            </a:r>
            <a:endParaRPr/>
          </a:p>
          <a:p>
            <a:pPr indent="0" lvl="0" marL="0" rtl="0" algn="l">
              <a:lnSpc>
                <a:spcPct val="90000"/>
              </a:lnSpc>
              <a:spcBef>
                <a:spcPts val="1000"/>
              </a:spcBef>
              <a:spcAft>
                <a:spcPts val="0"/>
              </a:spcAft>
              <a:buClr>
                <a:schemeClr val="dk1"/>
              </a:buClr>
              <a:buSzPct val="100000"/>
              <a:buNone/>
            </a:pPr>
            <a:r>
              <a:rPr lang="en-US"/>
              <a:t>startsWith()	Checks if the string begins with the given string.</a:t>
            </a:r>
            <a:endParaRPr/>
          </a:p>
          <a:p>
            <a:pPr indent="0" lvl="0" marL="0" rtl="0" algn="l">
              <a:lnSpc>
                <a:spcPct val="90000"/>
              </a:lnSpc>
              <a:spcBef>
                <a:spcPts val="1000"/>
              </a:spcBef>
              <a:spcAft>
                <a:spcPts val="0"/>
              </a:spcAft>
              <a:buClr>
                <a:schemeClr val="dk1"/>
              </a:buClr>
              <a:buSzPct val="100000"/>
              <a:buNone/>
            </a:pPr>
            <a:r>
              <a:rPr lang="en-US"/>
              <a:t>endsWith()	Checks if the string ends with the given string.</a:t>
            </a:r>
            <a:endParaRPr/>
          </a:p>
          <a:p>
            <a:pPr indent="0" lvl="0" marL="0" rtl="0" algn="l">
              <a:lnSpc>
                <a:spcPct val="90000"/>
              </a:lnSpc>
              <a:spcBef>
                <a:spcPts val="1000"/>
              </a:spcBef>
              <a:spcAft>
                <a:spcPts val="0"/>
              </a:spcAft>
              <a:buClr>
                <a:schemeClr val="dk1"/>
              </a:buClr>
              <a:buSzPct val="100000"/>
              <a:buNone/>
            </a:pPr>
            <a:r>
              <a:rPr lang="en-US"/>
              <a:t>isEmpty()	Checks whether a string is empty or not.</a:t>
            </a:r>
            <a:endParaRPr/>
          </a:p>
          <a:p>
            <a:pPr indent="0" lvl="0" marL="0" rtl="0" algn="l">
              <a:lnSpc>
                <a:spcPct val="90000"/>
              </a:lnSpc>
              <a:spcBef>
                <a:spcPts val="1000"/>
              </a:spcBef>
              <a:spcAft>
                <a:spcPts val="0"/>
              </a:spcAft>
              <a:buClr>
                <a:schemeClr val="dk1"/>
              </a:buClr>
              <a:buSzPct val="100000"/>
              <a:buNone/>
            </a:pPr>
            <a:r>
              <a:rPr lang="en-US"/>
              <a:t>intern() 	Returns the canonical representation of the string.</a:t>
            </a:r>
            <a:endParaRPr/>
          </a:p>
          <a:p>
            <a:pPr indent="0" lvl="0" marL="0" rtl="0" algn="l">
              <a:lnSpc>
                <a:spcPct val="90000"/>
              </a:lnSpc>
              <a:spcBef>
                <a:spcPts val="1000"/>
              </a:spcBef>
              <a:spcAft>
                <a:spcPts val="0"/>
              </a:spcAft>
              <a:buClr>
                <a:schemeClr val="dk1"/>
              </a:buClr>
              <a:buSzPct val="100000"/>
              <a:buNone/>
            </a:pPr>
            <a:r>
              <a:rPr lang="en-US"/>
              <a:t>contentEquals()	Checks whether the string is equal to charSequence.</a:t>
            </a:r>
            <a:endParaRPr/>
          </a:p>
          <a:p>
            <a:pPr indent="0" lvl="0" marL="0" rtl="0" algn="l">
              <a:lnSpc>
                <a:spcPct val="90000"/>
              </a:lnSpc>
              <a:spcBef>
                <a:spcPts val="1000"/>
              </a:spcBef>
              <a:spcAft>
                <a:spcPts val="0"/>
              </a:spcAft>
              <a:buClr>
                <a:schemeClr val="dk1"/>
              </a:buClr>
              <a:buSzPct val="100000"/>
              <a:buNone/>
            </a:pPr>
            <a:r>
              <a:rPr lang="en-US"/>
              <a:t>hashCode()	Returns a hash code for the string.</a:t>
            </a:r>
            <a:endParaRPr/>
          </a:p>
          <a:p>
            <a:pPr indent="0" lvl="0" marL="0" rtl="0" algn="l">
              <a:lnSpc>
                <a:spcPct val="90000"/>
              </a:lnSpc>
              <a:spcBef>
                <a:spcPts val="1000"/>
              </a:spcBef>
              <a:spcAft>
                <a:spcPts val="0"/>
              </a:spcAft>
              <a:buClr>
                <a:schemeClr val="dk1"/>
              </a:buClr>
              <a:buSzPct val="100000"/>
              <a:buNone/>
            </a:pPr>
            <a:r>
              <a:rPr lang="en-US"/>
              <a:t>subSequence()	Returns a subsequence from the string.</a:t>
            </a:r>
            <a:endParaRPr/>
          </a:p>
          <a:p>
            <a:pPr indent="0" lvl="0" marL="0" rtl="0" algn="l">
              <a:lnSpc>
                <a:spcPct val="90000"/>
              </a:lnSpc>
              <a:spcBef>
                <a:spcPts val="1000"/>
              </a:spcBef>
              <a:spcAft>
                <a:spcPts val="0"/>
              </a:spcAft>
              <a:buClr>
                <a:schemeClr val="dk1"/>
              </a:buClr>
              <a:buSzPct val="100000"/>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17"/>
          <p:cNvSpPr txBox="1"/>
          <p:nvPr>
            <p:ph idx="1" type="body"/>
          </p:nvPr>
        </p:nvSpPr>
        <p:spPr>
          <a:xfrm>
            <a:off x="838200" y="220717"/>
            <a:ext cx="10515600" cy="5956246"/>
          </a:xfrm>
          <a:prstGeom prst="rect">
            <a:avLst/>
          </a:prstGeom>
          <a:noFill/>
          <a:ln>
            <a:noFill/>
          </a:ln>
        </p:spPr>
        <p:txBody>
          <a:bodyPr anchorCtr="0" anchor="t" bIns="45700" lIns="91425" spcFirstLastPara="1" rIns="91425" wrap="square" tIns="45700">
            <a:normAutofit fontScale="77500" lnSpcReduction="20000"/>
          </a:bodyPr>
          <a:lstStyle/>
          <a:p>
            <a:pPr indent="0" lvl="0" marL="0" rtl="0" algn="l">
              <a:lnSpc>
                <a:spcPct val="90000"/>
              </a:lnSpc>
              <a:spcBef>
                <a:spcPts val="0"/>
              </a:spcBef>
              <a:spcAft>
                <a:spcPts val="0"/>
              </a:spcAft>
              <a:buClr>
                <a:schemeClr val="dk1"/>
              </a:buClr>
              <a:buSzPct val="95594"/>
              <a:buNone/>
            </a:pPr>
            <a:r>
              <a:rPr b="1" lang="en-US" sz="2929"/>
              <a:t>String Searching Methods in Java </a:t>
            </a:r>
            <a:endParaRPr b="1" sz="2929"/>
          </a:p>
          <a:p>
            <a:pPr indent="0" lvl="0" marL="0" rtl="0" algn="l">
              <a:lnSpc>
                <a:spcPct val="90000"/>
              </a:lnSpc>
              <a:spcBef>
                <a:spcPts val="1000"/>
              </a:spcBef>
              <a:spcAft>
                <a:spcPts val="0"/>
              </a:spcAft>
              <a:buClr>
                <a:schemeClr val="dk1"/>
              </a:buClr>
              <a:buSzPct val="100000"/>
              <a:buNone/>
            </a:pPr>
            <a:r>
              <a:rPr lang="en-US"/>
              <a:t>1. Searching for a Character or Substring </a:t>
            </a:r>
            <a:endParaRPr/>
          </a:p>
          <a:p>
            <a:pPr indent="0" lvl="0" marL="0" rtl="0" algn="l">
              <a:lnSpc>
                <a:spcPct val="90000"/>
              </a:lnSpc>
              <a:spcBef>
                <a:spcPts val="1000"/>
              </a:spcBef>
              <a:spcAft>
                <a:spcPts val="0"/>
              </a:spcAft>
              <a:buClr>
                <a:schemeClr val="dk1"/>
              </a:buClr>
              <a:buSzPct val="100000"/>
              <a:buNone/>
            </a:pPr>
            <a:r>
              <a:rPr lang="en-US"/>
              <a:t>indexOf(int ch) and indexOf(int ch, int fromIndex) </a:t>
            </a:r>
            <a:endParaRPr/>
          </a:p>
          <a:p>
            <a:pPr indent="0" lvl="0" marL="0" rtl="0" algn="l">
              <a:lnSpc>
                <a:spcPct val="90000"/>
              </a:lnSpc>
              <a:spcBef>
                <a:spcPts val="1000"/>
              </a:spcBef>
              <a:spcAft>
                <a:spcPts val="0"/>
              </a:spcAft>
              <a:buClr>
                <a:schemeClr val="dk1"/>
              </a:buClr>
              <a:buSzPct val="100000"/>
              <a:buNone/>
            </a:pPr>
            <a:r>
              <a:rPr lang="en-US"/>
              <a:t>These methods search for the first occurrence of a specified character or substring. </a:t>
            </a:r>
            <a:endParaRPr/>
          </a:p>
          <a:p>
            <a:pPr indent="0" lvl="0" marL="0" rtl="0" algn="l">
              <a:lnSpc>
                <a:spcPct val="90000"/>
              </a:lnSpc>
              <a:spcBef>
                <a:spcPts val="1000"/>
              </a:spcBef>
              <a:spcAft>
                <a:spcPts val="0"/>
              </a:spcAft>
              <a:buClr>
                <a:schemeClr val="dk1"/>
              </a:buClr>
              <a:buSzPct val="100000"/>
              <a:buNone/>
            </a:pPr>
            <a:r>
              <a:rPr lang="en-US"/>
              <a:t>Example:</a:t>
            </a:r>
            <a:endParaRPr/>
          </a:p>
          <a:p>
            <a:pPr indent="0" lvl="0" marL="0" rtl="0" algn="l">
              <a:lnSpc>
                <a:spcPct val="90000"/>
              </a:lnSpc>
              <a:spcBef>
                <a:spcPts val="1000"/>
              </a:spcBef>
              <a:spcAft>
                <a:spcPts val="0"/>
              </a:spcAft>
              <a:buClr>
                <a:schemeClr val="dk1"/>
              </a:buClr>
              <a:buSzPct val="100000"/>
              <a:buNone/>
            </a:pPr>
            <a:r>
              <a:rPr lang="en-US"/>
              <a:t>String str = "JavaGuides";</a:t>
            </a:r>
            <a:endParaRPr/>
          </a:p>
          <a:p>
            <a:pPr indent="0" lvl="0" marL="0" rtl="0" algn="l">
              <a:lnSpc>
                <a:spcPct val="90000"/>
              </a:lnSpc>
              <a:spcBef>
                <a:spcPts val="1000"/>
              </a:spcBef>
              <a:spcAft>
                <a:spcPts val="0"/>
              </a:spcAft>
              <a:buClr>
                <a:schemeClr val="dk1"/>
              </a:buClr>
              <a:buSzPct val="100000"/>
              <a:buNone/>
            </a:pPr>
            <a:r>
              <a:rPr lang="en-US"/>
              <a:t>int index = str.indexOf('a');</a:t>
            </a:r>
            <a:endParaRPr/>
          </a:p>
          <a:p>
            <a:pPr indent="0" lvl="0" marL="0" rtl="0" algn="l">
              <a:lnSpc>
                <a:spcPct val="90000"/>
              </a:lnSpc>
              <a:spcBef>
                <a:spcPts val="1000"/>
              </a:spcBef>
              <a:spcAft>
                <a:spcPts val="0"/>
              </a:spcAft>
              <a:buClr>
                <a:schemeClr val="dk1"/>
              </a:buClr>
              <a:buSzPct val="100000"/>
              <a:buNone/>
            </a:pPr>
            <a:r>
              <a:rPr lang="en-US"/>
              <a:t>// Result: 1</a:t>
            </a:r>
            <a:endParaRPr/>
          </a:p>
          <a:p>
            <a:pPr indent="0" lvl="0" marL="0" rtl="0" algn="l">
              <a:lnSpc>
                <a:spcPct val="90000"/>
              </a:lnSpc>
              <a:spcBef>
                <a:spcPts val="1000"/>
              </a:spcBef>
              <a:spcAft>
                <a:spcPts val="0"/>
              </a:spcAft>
              <a:buClr>
                <a:schemeClr val="dk1"/>
              </a:buClr>
              <a:buSzPct val="100000"/>
              <a:buNone/>
            </a:pPr>
            <a:r>
              <a:rPr lang="en-US"/>
              <a:t>2. Searching for the Last Occurrence </a:t>
            </a:r>
            <a:endParaRPr/>
          </a:p>
          <a:p>
            <a:pPr indent="0" lvl="0" marL="0" rtl="0" algn="l">
              <a:lnSpc>
                <a:spcPct val="90000"/>
              </a:lnSpc>
              <a:spcBef>
                <a:spcPts val="1000"/>
              </a:spcBef>
              <a:spcAft>
                <a:spcPts val="0"/>
              </a:spcAft>
              <a:buClr>
                <a:schemeClr val="dk1"/>
              </a:buClr>
              <a:buSzPct val="100000"/>
              <a:buNone/>
            </a:pPr>
            <a:r>
              <a:rPr lang="en-US"/>
              <a:t>lastIndexOf(int ch) and lastIndexOf(int ch, int fromIndex) </a:t>
            </a:r>
            <a:endParaRPr/>
          </a:p>
          <a:p>
            <a:pPr indent="0" lvl="0" marL="0" rtl="0" algn="l">
              <a:lnSpc>
                <a:spcPct val="90000"/>
              </a:lnSpc>
              <a:spcBef>
                <a:spcPts val="1000"/>
              </a:spcBef>
              <a:spcAft>
                <a:spcPts val="0"/>
              </a:spcAft>
              <a:buClr>
                <a:schemeClr val="dk1"/>
              </a:buClr>
              <a:buSzPct val="100000"/>
              <a:buNone/>
            </a:pPr>
            <a:r>
              <a:rPr lang="en-US"/>
              <a:t>They search for the last occurrence of a specified character or substring, starting from the end of the string. Again, the fromIndex parameter can specify where the search begins. </a:t>
            </a:r>
            <a:endParaRPr/>
          </a:p>
          <a:p>
            <a:pPr indent="0" lvl="0" marL="0" rtl="0" algn="l">
              <a:lnSpc>
                <a:spcPct val="90000"/>
              </a:lnSpc>
              <a:spcBef>
                <a:spcPts val="1000"/>
              </a:spcBef>
              <a:spcAft>
                <a:spcPts val="0"/>
              </a:spcAft>
              <a:buClr>
                <a:schemeClr val="dk1"/>
              </a:buClr>
              <a:buSzPct val="100000"/>
              <a:buNone/>
            </a:pPr>
            <a:r>
              <a:rPr lang="en-US"/>
              <a:t>Example:</a:t>
            </a:r>
            <a:endParaRPr/>
          </a:p>
          <a:p>
            <a:pPr indent="0" lvl="0" marL="0" rtl="0" algn="l">
              <a:lnSpc>
                <a:spcPct val="90000"/>
              </a:lnSpc>
              <a:spcBef>
                <a:spcPts val="1000"/>
              </a:spcBef>
              <a:spcAft>
                <a:spcPts val="0"/>
              </a:spcAft>
              <a:buClr>
                <a:schemeClr val="dk1"/>
              </a:buClr>
              <a:buSzPct val="100000"/>
              <a:buNone/>
            </a:pPr>
            <a:r>
              <a:rPr lang="en-US"/>
              <a:t>String str = "JavaGuides";</a:t>
            </a:r>
            <a:endParaRPr/>
          </a:p>
          <a:p>
            <a:pPr indent="0" lvl="0" marL="0" rtl="0" algn="l">
              <a:lnSpc>
                <a:spcPct val="90000"/>
              </a:lnSpc>
              <a:spcBef>
                <a:spcPts val="1000"/>
              </a:spcBef>
              <a:spcAft>
                <a:spcPts val="0"/>
              </a:spcAft>
              <a:buClr>
                <a:schemeClr val="dk1"/>
              </a:buClr>
              <a:buSzPct val="100000"/>
              <a:buNone/>
            </a:pPr>
            <a:r>
              <a:rPr lang="en-US"/>
              <a:t>int index = str.lastIndexOf('a');</a:t>
            </a:r>
            <a:endParaRPr/>
          </a:p>
          <a:p>
            <a:pPr indent="0" lvl="0" marL="0" rtl="0" algn="l">
              <a:lnSpc>
                <a:spcPct val="90000"/>
              </a:lnSpc>
              <a:spcBef>
                <a:spcPts val="1000"/>
              </a:spcBef>
              <a:spcAft>
                <a:spcPts val="0"/>
              </a:spcAft>
              <a:buClr>
                <a:schemeClr val="dk1"/>
              </a:buClr>
              <a:buSzPct val="100000"/>
              <a:buNone/>
            </a:pPr>
            <a:r>
              <a:rPr lang="en-US"/>
              <a:t>// Result: 3</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18"/>
          <p:cNvSpPr txBox="1"/>
          <p:nvPr>
            <p:ph idx="1" type="body"/>
          </p:nvPr>
        </p:nvSpPr>
        <p:spPr>
          <a:xfrm>
            <a:off x="838200" y="0"/>
            <a:ext cx="10515600" cy="6176963"/>
          </a:xfrm>
          <a:prstGeom prst="rect">
            <a:avLst/>
          </a:prstGeom>
          <a:noFill/>
          <a:ln>
            <a:noFill/>
          </a:ln>
        </p:spPr>
        <p:txBody>
          <a:bodyPr anchorCtr="0" anchor="t" bIns="45700" lIns="91425" spcFirstLastPara="1" rIns="91425" wrap="square" tIns="45700">
            <a:normAutofit fontScale="77500" lnSpcReduction="20000"/>
          </a:bodyPr>
          <a:lstStyle/>
          <a:p>
            <a:pPr indent="0" lvl="0" marL="0" rtl="0" algn="l">
              <a:lnSpc>
                <a:spcPct val="90000"/>
              </a:lnSpc>
              <a:spcBef>
                <a:spcPts val="0"/>
              </a:spcBef>
              <a:spcAft>
                <a:spcPts val="0"/>
              </a:spcAft>
              <a:buClr>
                <a:schemeClr val="dk1"/>
              </a:buClr>
              <a:buSzPct val="100000"/>
              <a:buNone/>
            </a:pPr>
            <a:r>
              <a:rPr lang="en-US"/>
              <a:t>3. Checking If a String Contains a Sequence </a:t>
            </a:r>
            <a:endParaRPr/>
          </a:p>
          <a:p>
            <a:pPr indent="0" lvl="0" marL="0" rtl="0" algn="l">
              <a:lnSpc>
                <a:spcPct val="90000"/>
              </a:lnSpc>
              <a:spcBef>
                <a:spcPts val="1000"/>
              </a:spcBef>
              <a:spcAft>
                <a:spcPts val="0"/>
              </a:spcAft>
              <a:buClr>
                <a:schemeClr val="dk1"/>
              </a:buClr>
              <a:buSzPct val="100000"/>
              <a:buNone/>
            </a:pPr>
            <a:r>
              <a:rPr lang="en-US"/>
              <a:t>contains(CharSequence sequence) </a:t>
            </a:r>
            <a:endParaRPr/>
          </a:p>
          <a:p>
            <a:pPr indent="0" lvl="0" marL="0" rtl="0" algn="l">
              <a:lnSpc>
                <a:spcPct val="90000"/>
              </a:lnSpc>
              <a:spcBef>
                <a:spcPts val="1000"/>
              </a:spcBef>
              <a:spcAft>
                <a:spcPts val="0"/>
              </a:spcAft>
              <a:buClr>
                <a:schemeClr val="dk1"/>
              </a:buClr>
              <a:buSzPct val="100000"/>
              <a:buNone/>
            </a:pPr>
            <a:r>
              <a:rPr lang="en-US"/>
              <a:t>This method returns true if the string contains the specified sequence of char values. </a:t>
            </a:r>
            <a:endParaRPr/>
          </a:p>
          <a:p>
            <a:pPr indent="0" lvl="0" marL="0" rtl="0" algn="l">
              <a:lnSpc>
                <a:spcPct val="90000"/>
              </a:lnSpc>
              <a:spcBef>
                <a:spcPts val="1000"/>
              </a:spcBef>
              <a:spcAft>
                <a:spcPts val="0"/>
              </a:spcAft>
              <a:buClr>
                <a:schemeClr val="dk1"/>
              </a:buClr>
              <a:buSzPct val="100000"/>
              <a:buNone/>
            </a:pPr>
            <a:r>
              <a:rPr lang="en-US"/>
              <a:t>Example:</a:t>
            </a:r>
            <a:endParaRPr/>
          </a:p>
          <a:p>
            <a:pPr indent="0" lvl="0" marL="0" rtl="0" algn="l">
              <a:lnSpc>
                <a:spcPct val="90000"/>
              </a:lnSpc>
              <a:spcBef>
                <a:spcPts val="1000"/>
              </a:spcBef>
              <a:spcAft>
                <a:spcPts val="0"/>
              </a:spcAft>
              <a:buClr>
                <a:schemeClr val="dk1"/>
              </a:buClr>
              <a:buSzPct val="100000"/>
              <a:buNone/>
            </a:pPr>
            <a:r>
              <a:rPr lang="en-US"/>
              <a:t>String str = "JavaGuides";</a:t>
            </a:r>
            <a:endParaRPr/>
          </a:p>
          <a:p>
            <a:pPr indent="0" lvl="0" marL="0" rtl="0" algn="l">
              <a:lnSpc>
                <a:spcPct val="90000"/>
              </a:lnSpc>
              <a:spcBef>
                <a:spcPts val="1000"/>
              </a:spcBef>
              <a:spcAft>
                <a:spcPts val="0"/>
              </a:spcAft>
              <a:buClr>
                <a:schemeClr val="dk1"/>
              </a:buClr>
              <a:buSzPct val="100000"/>
              <a:buNone/>
            </a:pPr>
            <a:r>
              <a:rPr lang="en-US"/>
              <a:t>boolean result = str.contains("Guides");</a:t>
            </a:r>
            <a:endParaRPr/>
          </a:p>
          <a:p>
            <a:pPr indent="0" lvl="0" marL="0" rtl="0" algn="l">
              <a:lnSpc>
                <a:spcPct val="90000"/>
              </a:lnSpc>
              <a:spcBef>
                <a:spcPts val="1000"/>
              </a:spcBef>
              <a:spcAft>
                <a:spcPts val="0"/>
              </a:spcAft>
              <a:buClr>
                <a:schemeClr val="dk1"/>
              </a:buClr>
              <a:buSzPct val="100000"/>
              <a:buNone/>
            </a:pPr>
            <a:r>
              <a:rPr lang="en-US"/>
              <a:t>// Result: true</a:t>
            </a:r>
            <a:endParaRPr/>
          </a:p>
          <a:p>
            <a:pPr indent="0" lvl="0" marL="0" rtl="0" algn="l">
              <a:lnSpc>
                <a:spcPct val="90000"/>
              </a:lnSpc>
              <a:spcBef>
                <a:spcPts val="1000"/>
              </a:spcBef>
              <a:spcAft>
                <a:spcPts val="0"/>
              </a:spcAft>
              <a:buClr>
                <a:schemeClr val="dk1"/>
              </a:buClr>
              <a:buSzPct val="100000"/>
              <a:buNone/>
            </a:pPr>
            <a:r>
              <a:rPr lang="en-US"/>
              <a:t>4. Checking Prefix and Suffix </a:t>
            </a:r>
            <a:endParaRPr/>
          </a:p>
          <a:p>
            <a:pPr indent="0" lvl="0" marL="0" rtl="0" algn="l">
              <a:lnSpc>
                <a:spcPct val="90000"/>
              </a:lnSpc>
              <a:spcBef>
                <a:spcPts val="1000"/>
              </a:spcBef>
              <a:spcAft>
                <a:spcPts val="0"/>
              </a:spcAft>
              <a:buClr>
                <a:schemeClr val="dk1"/>
              </a:buClr>
              <a:buSzPct val="100000"/>
              <a:buNone/>
            </a:pPr>
            <a:r>
              <a:rPr lang="en-US"/>
              <a:t>startsWith(String prefix) and endsWith(String suffix) </a:t>
            </a:r>
            <a:endParaRPr/>
          </a:p>
          <a:p>
            <a:pPr indent="0" lvl="0" marL="0" rtl="0" algn="l">
              <a:lnSpc>
                <a:spcPct val="90000"/>
              </a:lnSpc>
              <a:spcBef>
                <a:spcPts val="1000"/>
              </a:spcBef>
              <a:spcAft>
                <a:spcPts val="0"/>
              </a:spcAft>
              <a:buClr>
                <a:schemeClr val="dk1"/>
              </a:buClr>
              <a:buSzPct val="100000"/>
              <a:buNone/>
            </a:pPr>
            <a:r>
              <a:rPr lang="en-US"/>
              <a:t>These methods check whether the string starts or ends with the specified prefix or suffix. </a:t>
            </a:r>
            <a:endParaRPr/>
          </a:p>
          <a:p>
            <a:pPr indent="0" lvl="0" marL="0" rtl="0" algn="l">
              <a:lnSpc>
                <a:spcPct val="90000"/>
              </a:lnSpc>
              <a:spcBef>
                <a:spcPts val="1000"/>
              </a:spcBef>
              <a:spcAft>
                <a:spcPts val="0"/>
              </a:spcAft>
              <a:buClr>
                <a:schemeClr val="dk1"/>
              </a:buClr>
              <a:buSzPct val="100000"/>
              <a:buNone/>
            </a:pPr>
            <a:r>
              <a:rPr lang="en-US"/>
              <a:t>Example:</a:t>
            </a:r>
            <a:endParaRPr/>
          </a:p>
          <a:p>
            <a:pPr indent="0" lvl="0" marL="0" rtl="0" algn="l">
              <a:lnSpc>
                <a:spcPct val="90000"/>
              </a:lnSpc>
              <a:spcBef>
                <a:spcPts val="1000"/>
              </a:spcBef>
              <a:spcAft>
                <a:spcPts val="0"/>
              </a:spcAft>
              <a:buClr>
                <a:schemeClr val="dk1"/>
              </a:buClr>
              <a:buSzPct val="100000"/>
              <a:buNone/>
            </a:pPr>
            <a:r>
              <a:rPr lang="en-US"/>
              <a:t>String str = "JavaGuides";</a:t>
            </a:r>
            <a:endParaRPr/>
          </a:p>
          <a:p>
            <a:pPr indent="0" lvl="0" marL="0" rtl="0" algn="l">
              <a:lnSpc>
                <a:spcPct val="90000"/>
              </a:lnSpc>
              <a:spcBef>
                <a:spcPts val="1000"/>
              </a:spcBef>
              <a:spcAft>
                <a:spcPts val="0"/>
              </a:spcAft>
              <a:buClr>
                <a:schemeClr val="dk1"/>
              </a:buClr>
              <a:buSzPct val="100000"/>
              <a:buNone/>
            </a:pPr>
            <a:r>
              <a:rPr lang="en-US"/>
              <a:t>boolean startsWith = str.startsWith("Java");</a:t>
            </a:r>
            <a:endParaRPr/>
          </a:p>
          <a:p>
            <a:pPr indent="0" lvl="0" marL="0" rtl="0" algn="l">
              <a:lnSpc>
                <a:spcPct val="90000"/>
              </a:lnSpc>
              <a:spcBef>
                <a:spcPts val="1000"/>
              </a:spcBef>
              <a:spcAft>
                <a:spcPts val="0"/>
              </a:spcAft>
              <a:buClr>
                <a:schemeClr val="dk1"/>
              </a:buClr>
              <a:buSzPct val="100000"/>
              <a:buNone/>
            </a:pPr>
            <a:r>
              <a:rPr lang="en-US"/>
              <a:t>// Result: true</a:t>
            </a:r>
            <a:endParaRPr/>
          </a:p>
          <a:p>
            <a:pPr indent="0" lvl="0" marL="0" rtl="0" algn="l">
              <a:lnSpc>
                <a:spcPct val="90000"/>
              </a:lnSpc>
              <a:spcBef>
                <a:spcPts val="1000"/>
              </a:spcBef>
              <a:spcAft>
                <a:spcPts val="0"/>
              </a:spcAft>
              <a:buClr>
                <a:schemeClr val="dk1"/>
              </a:buClr>
              <a:buSzPct val="100000"/>
              <a:buNone/>
            </a:pPr>
            <a:r>
              <a:rPr lang="en-US"/>
              <a:t>boolean endsWith = str.endsWith("Guides");</a:t>
            </a:r>
            <a:endParaRPr/>
          </a:p>
          <a:p>
            <a:pPr indent="0" lvl="0" marL="0" rtl="0" algn="l">
              <a:lnSpc>
                <a:spcPct val="90000"/>
              </a:lnSpc>
              <a:spcBef>
                <a:spcPts val="1000"/>
              </a:spcBef>
              <a:spcAft>
                <a:spcPts val="0"/>
              </a:spcAft>
              <a:buClr>
                <a:schemeClr val="dk1"/>
              </a:buClr>
              <a:buSzPct val="100000"/>
              <a:buNone/>
            </a:pPr>
            <a:r>
              <a:rPr lang="en-US"/>
              <a:t>// Result: true</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19"/>
          <p:cNvSpPr txBox="1"/>
          <p:nvPr>
            <p:ph idx="1" type="body"/>
          </p:nvPr>
        </p:nvSpPr>
        <p:spPr>
          <a:xfrm>
            <a:off x="838200" y="851338"/>
            <a:ext cx="10515600" cy="5325625"/>
          </a:xfrm>
          <a:prstGeom prst="rect">
            <a:avLst/>
          </a:prstGeom>
          <a:noFill/>
          <a:ln>
            <a:noFill/>
          </a:ln>
        </p:spPr>
        <p:txBody>
          <a:bodyPr anchorCtr="0" anchor="t" bIns="45700" lIns="91425" spcFirstLastPara="1" rIns="91425" wrap="square" tIns="45700">
            <a:normAutofit fontScale="92500" lnSpcReduction="20000"/>
          </a:bodyPr>
          <a:lstStyle/>
          <a:p>
            <a:pPr indent="0" lvl="0" marL="0" rtl="0" algn="l">
              <a:lnSpc>
                <a:spcPct val="90000"/>
              </a:lnSpc>
              <a:spcBef>
                <a:spcPts val="0"/>
              </a:spcBef>
              <a:spcAft>
                <a:spcPts val="0"/>
              </a:spcAft>
              <a:buClr>
                <a:schemeClr val="dk1"/>
              </a:buClr>
              <a:buSzPct val="100000"/>
              <a:buNone/>
            </a:pPr>
            <a:r>
              <a:rPr lang="en-US"/>
              <a:t>5. Matching Regular Expressions </a:t>
            </a:r>
            <a:endParaRPr/>
          </a:p>
          <a:p>
            <a:pPr indent="0" lvl="0" marL="0" rtl="0" algn="l">
              <a:lnSpc>
                <a:spcPct val="90000"/>
              </a:lnSpc>
              <a:spcBef>
                <a:spcPts val="1000"/>
              </a:spcBef>
              <a:spcAft>
                <a:spcPts val="0"/>
              </a:spcAft>
              <a:buClr>
                <a:schemeClr val="dk1"/>
              </a:buClr>
              <a:buSzPct val="100000"/>
              <a:buNone/>
            </a:pPr>
            <a:r>
              <a:rPr lang="en-US"/>
              <a:t>matches(String regex) </a:t>
            </a:r>
            <a:endParaRPr/>
          </a:p>
          <a:p>
            <a:pPr indent="0" lvl="0" marL="0" rtl="0" algn="l">
              <a:lnSpc>
                <a:spcPct val="90000"/>
              </a:lnSpc>
              <a:spcBef>
                <a:spcPts val="1000"/>
              </a:spcBef>
              <a:spcAft>
                <a:spcPts val="0"/>
              </a:spcAft>
              <a:buClr>
                <a:schemeClr val="dk1"/>
              </a:buClr>
              <a:buSzPct val="100000"/>
              <a:buNone/>
            </a:pPr>
            <a:r>
              <a:rPr lang="en-US"/>
              <a:t>This method tells whether or not the string matches the given regular expression. </a:t>
            </a:r>
            <a:endParaRPr/>
          </a:p>
          <a:p>
            <a:pPr indent="0" lvl="0" marL="0" rtl="0" algn="l">
              <a:lnSpc>
                <a:spcPct val="90000"/>
              </a:lnSpc>
              <a:spcBef>
                <a:spcPts val="1000"/>
              </a:spcBef>
              <a:spcAft>
                <a:spcPts val="0"/>
              </a:spcAft>
              <a:buClr>
                <a:schemeClr val="dk1"/>
              </a:buClr>
              <a:buSzPct val="100000"/>
              <a:buNone/>
            </a:pPr>
            <a:r>
              <a:t/>
            </a:r>
            <a:endParaRPr/>
          </a:p>
          <a:p>
            <a:pPr indent="0" lvl="0" marL="0" rtl="0" algn="l">
              <a:lnSpc>
                <a:spcPct val="90000"/>
              </a:lnSpc>
              <a:spcBef>
                <a:spcPts val="1000"/>
              </a:spcBef>
              <a:spcAft>
                <a:spcPts val="0"/>
              </a:spcAft>
              <a:buClr>
                <a:schemeClr val="dk1"/>
              </a:buClr>
              <a:buSzPct val="100000"/>
              <a:buNone/>
            </a:pPr>
            <a:r>
              <a:rPr lang="en-US"/>
              <a:t>Example:</a:t>
            </a:r>
            <a:endParaRPr/>
          </a:p>
          <a:p>
            <a:pPr indent="0" lvl="0" marL="0" rtl="0" algn="l">
              <a:lnSpc>
                <a:spcPct val="90000"/>
              </a:lnSpc>
              <a:spcBef>
                <a:spcPts val="1000"/>
              </a:spcBef>
              <a:spcAft>
                <a:spcPts val="0"/>
              </a:spcAft>
              <a:buClr>
                <a:schemeClr val="dk1"/>
              </a:buClr>
              <a:buSzPct val="100000"/>
              <a:buNone/>
            </a:pPr>
            <a:r>
              <a:rPr lang="en-US"/>
              <a:t>String str = "12345";</a:t>
            </a:r>
            <a:endParaRPr/>
          </a:p>
          <a:p>
            <a:pPr indent="0" lvl="0" marL="0" rtl="0" algn="l">
              <a:lnSpc>
                <a:spcPct val="90000"/>
              </a:lnSpc>
              <a:spcBef>
                <a:spcPts val="1000"/>
              </a:spcBef>
              <a:spcAft>
                <a:spcPts val="0"/>
              </a:spcAft>
              <a:buClr>
                <a:schemeClr val="dk1"/>
              </a:buClr>
              <a:buSzPct val="100000"/>
              <a:buNone/>
            </a:pPr>
            <a:r>
              <a:rPr lang="en-US"/>
              <a:t>boolean result = str.matches("\\d+");</a:t>
            </a:r>
            <a:endParaRPr/>
          </a:p>
          <a:p>
            <a:pPr indent="0" lvl="0" marL="0" rtl="0" algn="l">
              <a:lnSpc>
                <a:spcPct val="90000"/>
              </a:lnSpc>
              <a:spcBef>
                <a:spcPts val="1000"/>
              </a:spcBef>
              <a:spcAft>
                <a:spcPts val="0"/>
              </a:spcAft>
              <a:buClr>
                <a:schemeClr val="dk1"/>
              </a:buClr>
              <a:buSzPct val="100000"/>
              <a:buNone/>
            </a:pPr>
            <a:r>
              <a:rPr lang="en-US"/>
              <a:t>// Result: true</a:t>
            </a:r>
            <a:endParaRPr/>
          </a:p>
          <a:p>
            <a:pPr indent="0" lvl="0" marL="0" rtl="0" algn="l">
              <a:lnSpc>
                <a:spcPct val="90000"/>
              </a:lnSpc>
              <a:spcBef>
                <a:spcPts val="1000"/>
              </a:spcBef>
              <a:spcAft>
                <a:spcPts val="0"/>
              </a:spcAft>
              <a:buClr>
                <a:schemeClr val="dk1"/>
              </a:buClr>
              <a:buSzPct val="100000"/>
              <a:buNone/>
            </a:pPr>
            <a:r>
              <a:rPr lang="en-US"/>
              <a:t>Summary </a:t>
            </a:r>
            <a:endParaRPr/>
          </a:p>
          <a:p>
            <a:pPr indent="0" lvl="0" marL="0" rtl="0" algn="l">
              <a:lnSpc>
                <a:spcPct val="90000"/>
              </a:lnSpc>
              <a:spcBef>
                <a:spcPts val="1000"/>
              </a:spcBef>
              <a:spcAft>
                <a:spcPts val="0"/>
              </a:spcAft>
              <a:buClr>
                <a:schemeClr val="dk1"/>
              </a:buClr>
              <a:buSzPct val="100000"/>
              <a:buNone/>
            </a:pPr>
            <a:r>
              <a:rPr lang="en-US"/>
              <a:t>Java provides a wide range of methods to perform various searching tasks within strings. From locating a single character to matching intricate regular expressions, the functionalities are rich and robust.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2"/>
          <p:cNvSpPr txBox="1"/>
          <p:nvPr>
            <p:ph idx="1" type="body"/>
          </p:nvPr>
        </p:nvSpPr>
        <p:spPr>
          <a:xfrm>
            <a:off x="838200" y="551793"/>
            <a:ext cx="10515600" cy="5625170"/>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90000"/>
              </a:lnSpc>
              <a:spcBef>
                <a:spcPts val="0"/>
              </a:spcBef>
              <a:spcAft>
                <a:spcPts val="0"/>
              </a:spcAft>
              <a:buClr>
                <a:srgbClr val="000000"/>
              </a:buClr>
              <a:buSzPts val="2800"/>
              <a:buNone/>
            </a:pPr>
            <a:r>
              <a:rPr b="1" i="0" lang="en-US">
                <a:solidFill>
                  <a:srgbClr val="000000"/>
                </a:solidFill>
                <a:highlight>
                  <a:srgbClr val="FFFFFF"/>
                </a:highlight>
                <a:latin typeface="Arial"/>
                <a:ea typeface="Arial"/>
                <a:cs typeface="Arial"/>
                <a:sym typeface="Arial"/>
              </a:rPr>
              <a:t> </a:t>
            </a:r>
            <a:r>
              <a:rPr b="1" i="0" lang="en-US">
                <a:solidFill>
                  <a:srgbClr val="3366FF"/>
                </a:solidFill>
                <a:highlight>
                  <a:srgbClr val="FFFFFF"/>
                </a:highlight>
                <a:latin typeface="Arial"/>
                <a:ea typeface="Arial"/>
                <a:cs typeface="Arial"/>
                <a:sym typeface="Arial"/>
              </a:rPr>
              <a:t>String()</a:t>
            </a:r>
            <a:r>
              <a:rPr b="1" i="0" lang="en-US">
                <a:solidFill>
                  <a:srgbClr val="000000"/>
                </a:solidFill>
                <a:highlight>
                  <a:srgbClr val="FFFFFF"/>
                </a:highlight>
                <a:latin typeface="Arial"/>
                <a:ea typeface="Arial"/>
                <a:cs typeface="Arial"/>
                <a:sym typeface="Arial"/>
              </a:rPr>
              <a:t>:</a:t>
            </a:r>
            <a:r>
              <a:rPr b="0" i="0" lang="en-US">
                <a:solidFill>
                  <a:srgbClr val="000000"/>
                </a:solidFill>
                <a:highlight>
                  <a:srgbClr val="FFFFFF"/>
                </a:highlight>
                <a:latin typeface="Arial"/>
                <a:ea typeface="Arial"/>
                <a:cs typeface="Arial"/>
                <a:sym typeface="Arial"/>
              </a:rPr>
              <a:t> To create an empty string, we will call the default constructor. The general syntax to create an empty string in Java program is as follows:</a:t>
            </a:r>
            <a:endParaRPr/>
          </a:p>
          <a:p>
            <a:pPr indent="0" lvl="0" marL="0" rtl="0" algn="l">
              <a:lnSpc>
                <a:spcPct val="90000"/>
              </a:lnSpc>
              <a:spcBef>
                <a:spcPts val="1000"/>
              </a:spcBef>
              <a:spcAft>
                <a:spcPts val="0"/>
              </a:spcAft>
              <a:buClr>
                <a:srgbClr val="000000"/>
              </a:buClr>
              <a:buSzPts val="2800"/>
              <a:buNone/>
            </a:pPr>
            <a:r>
              <a:rPr lang="en-US">
                <a:solidFill>
                  <a:srgbClr val="000000"/>
                </a:solidFill>
                <a:highlight>
                  <a:srgbClr val="FFFFFF"/>
                </a:highlight>
                <a:latin typeface="Arial"/>
                <a:ea typeface="Arial"/>
                <a:cs typeface="Arial"/>
                <a:sym typeface="Arial"/>
              </a:rPr>
              <a:t>String s = new String();</a:t>
            </a:r>
            <a:endParaRPr/>
          </a:p>
          <a:p>
            <a:pPr indent="0" lvl="0" marL="0" rtl="0" algn="l">
              <a:lnSpc>
                <a:spcPct val="90000"/>
              </a:lnSpc>
              <a:spcBef>
                <a:spcPts val="1000"/>
              </a:spcBef>
              <a:spcAft>
                <a:spcPts val="0"/>
              </a:spcAft>
              <a:buClr>
                <a:schemeClr val="dk1"/>
              </a:buClr>
              <a:buSzPts val="2800"/>
              <a:buNone/>
            </a:pPr>
            <a:r>
              <a:t/>
            </a:r>
            <a:endParaRPr>
              <a:solidFill>
                <a:srgbClr val="000000"/>
              </a:solidFill>
              <a:highlight>
                <a:srgbClr val="FFFFFF"/>
              </a:highlight>
              <a:latin typeface="Arial"/>
              <a:ea typeface="Arial"/>
              <a:cs typeface="Arial"/>
              <a:sym typeface="Arial"/>
            </a:endParaRPr>
          </a:p>
          <a:p>
            <a:pPr indent="0" lvl="0" marL="0" rtl="0" algn="l">
              <a:lnSpc>
                <a:spcPct val="90000"/>
              </a:lnSpc>
              <a:spcBef>
                <a:spcPts val="1000"/>
              </a:spcBef>
              <a:spcAft>
                <a:spcPts val="0"/>
              </a:spcAft>
              <a:buClr>
                <a:srgbClr val="3366FF"/>
              </a:buClr>
              <a:buSzPts val="2800"/>
              <a:buNone/>
            </a:pPr>
            <a:r>
              <a:rPr b="1" i="0" lang="en-US">
                <a:solidFill>
                  <a:srgbClr val="3366FF"/>
                </a:solidFill>
                <a:highlight>
                  <a:srgbClr val="FFFFFF"/>
                </a:highlight>
                <a:latin typeface="Arial"/>
                <a:ea typeface="Arial"/>
                <a:cs typeface="Arial"/>
                <a:sym typeface="Arial"/>
              </a:rPr>
              <a:t>String(String str)</a:t>
            </a:r>
            <a:r>
              <a:rPr b="1" i="0" lang="en-US">
                <a:solidFill>
                  <a:srgbClr val="000000"/>
                </a:solidFill>
                <a:highlight>
                  <a:srgbClr val="FFFFFF"/>
                </a:highlight>
                <a:latin typeface="Arial"/>
                <a:ea typeface="Arial"/>
                <a:cs typeface="Arial"/>
                <a:sym typeface="Arial"/>
              </a:rPr>
              <a:t>:</a:t>
            </a:r>
            <a:r>
              <a:rPr b="0" i="0" lang="en-US">
                <a:solidFill>
                  <a:srgbClr val="000000"/>
                </a:solidFill>
                <a:highlight>
                  <a:srgbClr val="FFFFFF"/>
                </a:highlight>
                <a:latin typeface="Arial"/>
                <a:ea typeface="Arial"/>
                <a:cs typeface="Arial"/>
                <a:sym typeface="Arial"/>
              </a:rPr>
              <a:t> This is the most common string constructor that we generally use in the Java program. This constructor will create a new string object . The general syntax to construct a string object with the specified string str is as follows:</a:t>
            </a:r>
            <a:endParaRPr/>
          </a:p>
          <a:p>
            <a:pPr indent="0" lvl="0" marL="0" rtl="0" algn="l">
              <a:lnSpc>
                <a:spcPct val="90000"/>
              </a:lnSpc>
              <a:spcBef>
                <a:spcPts val="1000"/>
              </a:spcBef>
              <a:spcAft>
                <a:spcPts val="0"/>
              </a:spcAft>
              <a:buClr>
                <a:schemeClr val="dk1"/>
              </a:buClr>
              <a:buSzPts val="2800"/>
              <a:buNone/>
            </a:pPr>
            <a:r>
              <a:rPr lang="en-US"/>
              <a:t>String st = new String(String str);</a:t>
            </a:r>
            <a:endParaRPr/>
          </a:p>
          <a:p>
            <a:pPr indent="0" lvl="0" marL="0" rtl="0" algn="l">
              <a:lnSpc>
                <a:spcPct val="90000"/>
              </a:lnSpc>
              <a:spcBef>
                <a:spcPts val="1000"/>
              </a:spcBef>
              <a:spcAft>
                <a:spcPts val="0"/>
              </a:spcAft>
              <a:buClr>
                <a:schemeClr val="dk1"/>
              </a:buClr>
              <a:buSzPts val="2800"/>
              <a:buNone/>
            </a:pPr>
            <a:r>
              <a:rPr lang="en-US"/>
              <a:t>For example:</a:t>
            </a:r>
            <a:endParaRPr/>
          </a:p>
          <a:p>
            <a:pPr indent="0" lvl="0" marL="0" rtl="0" algn="l">
              <a:lnSpc>
                <a:spcPct val="90000"/>
              </a:lnSpc>
              <a:spcBef>
                <a:spcPts val="1000"/>
              </a:spcBef>
              <a:spcAft>
                <a:spcPts val="0"/>
              </a:spcAft>
              <a:buClr>
                <a:schemeClr val="dk1"/>
              </a:buClr>
              <a:buSzPts val="2800"/>
              <a:buNone/>
            </a:pPr>
            <a:r>
              <a:rPr lang="en-US"/>
              <a:t>String s2 = new String("Hello Java");</a:t>
            </a:r>
            <a:br>
              <a:rPr lang="en-US"/>
            </a:b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id="181" name="Google Shape;181;p20"/>
          <p:cNvSpPr txBox="1"/>
          <p:nvPr>
            <p:ph idx="1" type="body"/>
          </p:nvPr>
        </p:nvSpPr>
        <p:spPr>
          <a:xfrm>
            <a:off x="838200" y="157655"/>
            <a:ext cx="10515600" cy="6019308"/>
          </a:xfrm>
          <a:prstGeom prst="rect">
            <a:avLst/>
          </a:prstGeom>
          <a:noFill/>
          <a:ln>
            <a:noFill/>
          </a:ln>
        </p:spPr>
        <p:txBody>
          <a:bodyPr anchorCtr="0" anchor="t" bIns="45700" lIns="91425" spcFirstLastPara="1" rIns="91425" wrap="square" tIns="45700">
            <a:normAutofit fontScale="77500" lnSpcReduction="20000"/>
          </a:bodyPr>
          <a:lstStyle/>
          <a:p>
            <a:pPr indent="0" lvl="0" marL="0" rtl="0" algn="l">
              <a:lnSpc>
                <a:spcPct val="90000"/>
              </a:lnSpc>
              <a:spcBef>
                <a:spcPts val="0"/>
              </a:spcBef>
              <a:spcAft>
                <a:spcPts val="0"/>
              </a:spcAft>
              <a:buClr>
                <a:schemeClr val="dk1"/>
              </a:buClr>
              <a:buSzPct val="100000"/>
              <a:buNone/>
            </a:pPr>
            <a:r>
              <a:rPr b="1" lang="en-US"/>
              <a:t>String Modifying Methods </a:t>
            </a:r>
            <a:r>
              <a:rPr lang="en-US"/>
              <a:t>with Examples</a:t>
            </a:r>
            <a:endParaRPr/>
          </a:p>
          <a:p>
            <a:pPr indent="0" lvl="0" marL="0" rtl="0" algn="l">
              <a:lnSpc>
                <a:spcPct val="90000"/>
              </a:lnSpc>
              <a:spcBef>
                <a:spcPts val="1000"/>
              </a:spcBef>
              <a:spcAft>
                <a:spcPts val="0"/>
              </a:spcAft>
              <a:buClr>
                <a:schemeClr val="dk1"/>
              </a:buClr>
              <a:buSzPct val="100000"/>
              <a:buNone/>
            </a:pPr>
            <a:r>
              <a:rPr lang="en-US"/>
              <a:t>1. concat(String str) : Concatenates the specified string to the end of this string.</a:t>
            </a:r>
            <a:endParaRPr/>
          </a:p>
          <a:p>
            <a:pPr indent="0" lvl="0" marL="0" rtl="0" algn="l">
              <a:lnSpc>
                <a:spcPct val="90000"/>
              </a:lnSpc>
              <a:spcBef>
                <a:spcPts val="1000"/>
              </a:spcBef>
              <a:spcAft>
                <a:spcPts val="0"/>
              </a:spcAft>
              <a:buClr>
                <a:schemeClr val="dk1"/>
              </a:buClr>
              <a:buSzPct val="100000"/>
              <a:buNone/>
            </a:pPr>
            <a:r>
              <a:rPr lang="en-US"/>
              <a:t>String str = "Java";</a:t>
            </a:r>
            <a:endParaRPr/>
          </a:p>
          <a:p>
            <a:pPr indent="0" lvl="0" marL="0" rtl="0" algn="l">
              <a:lnSpc>
                <a:spcPct val="90000"/>
              </a:lnSpc>
              <a:spcBef>
                <a:spcPts val="1000"/>
              </a:spcBef>
              <a:spcAft>
                <a:spcPts val="0"/>
              </a:spcAft>
              <a:buClr>
                <a:schemeClr val="dk1"/>
              </a:buClr>
              <a:buSzPct val="100000"/>
              <a:buNone/>
            </a:pPr>
            <a:r>
              <a:rPr lang="en-US"/>
              <a:t>String result = str.concat("Guides"); // Result: "JavaGuides"</a:t>
            </a:r>
            <a:endParaRPr/>
          </a:p>
          <a:p>
            <a:pPr indent="0" lvl="0" marL="0" rtl="0" algn="l">
              <a:lnSpc>
                <a:spcPct val="90000"/>
              </a:lnSpc>
              <a:spcBef>
                <a:spcPts val="1000"/>
              </a:spcBef>
              <a:spcAft>
                <a:spcPts val="0"/>
              </a:spcAft>
              <a:buClr>
                <a:schemeClr val="dk1"/>
              </a:buClr>
              <a:buSzPct val="100000"/>
              <a:buNone/>
            </a:pPr>
            <a:r>
              <a:rPr lang="en-US"/>
              <a:t>2. replace(char oldChar, char newChar) : Replaces all occurrences of a specified character with another character.</a:t>
            </a:r>
            <a:endParaRPr/>
          </a:p>
          <a:p>
            <a:pPr indent="0" lvl="0" marL="0" rtl="0" algn="l">
              <a:lnSpc>
                <a:spcPct val="90000"/>
              </a:lnSpc>
              <a:spcBef>
                <a:spcPts val="1000"/>
              </a:spcBef>
              <a:spcAft>
                <a:spcPts val="0"/>
              </a:spcAft>
              <a:buClr>
                <a:schemeClr val="dk1"/>
              </a:buClr>
              <a:buSzPct val="100000"/>
              <a:buNone/>
            </a:pPr>
            <a:r>
              <a:rPr lang="en-US"/>
              <a:t>String str = "Java";</a:t>
            </a:r>
            <a:endParaRPr/>
          </a:p>
          <a:p>
            <a:pPr indent="0" lvl="0" marL="0" rtl="0" algn="l">
              <a:lnSpc>
                <a:spcPct val="90000"/>
              </a:lnSpc>
              <a:spcBef>
                <a:spcPts val="1000"/>
              </a:spcBef>
              <a:spcAft>
                <a:spcPts val="0"/>
              </a:spcAft>
              <a:buClr>
                <a:schemeClr val="dk1"/>
              </a:buClr>
              <a:buSzPct val="100000"/>
              <a:buNone/>
            </a:pPr>
            <a:r>
              <a:rPr lang="en-US"/>
              <a:t>String result = str.replace('a', 'o’);    // Result: "Jovo"</a:t>
            </a:r>
            <a:endParaRPr/>
          </a:p>
          <a:p>
            <a:pPr indent="0" lvl="0" marL="0" rtl="0" algn="l">
              <a:lnSpc>
                <a:spcPct val="90000"/>
              </a:lnSpc>
              <a:spcBef>
                <a:spcPts val="1000"/>
              </a:spcBef>
              <a:spcAft>
                <a:spcPts val="0"/>
              </a:spcAft>
              <a:buClr>
                <a:schemeClr val="dk1"/>
              </a:buClr>
              <a:buSzPct val="100000"/>
              <a:buNone/>
            </a:pPr>
            <a:r>
              <a:rPr lang="en-US"/>
              <a:t>3. substring(int beginIndex) and substring(int beginIndex, int endIndex) </a:t>
            </a:r>
            <a:endParaRPr/>
          </a:p>
          <a:p>
            <a:pPr indent="0" lvl="0" marL="0" rtl="0" algn="l">
              <a:lnSpc>
                <a:spcPct val="90000"/>
              </a:lnSpc>
              <a:spcBef>
                <a:spcPts val="1000"/>
              </a:spcBef>
              <a:spcAft>
                <a:spcPts val="0"/>
              </a:spcAft>
              <a:buClr>
                <a:schemeClr val="dk1"/>
              </a:buClr>
              <a:buSzPct val="100000"/>
              <a:buNone/>
            </a:pPr>
            <a:r>
              <a:rPr lang="en-US"/>
              <a:t>Returns a substring from the original string.</a:t>
            </a:r>
            <a:endParaRPr/>
          </a:p>
          <a:p>
            <a:pPr indent="0" lvl="0" marL="0" rtl="0" algn="l">
              <a:lnSpc>
                <a:spcPct val="90000"/>
              </a:lnSpc>
              <a:spcBef>
                <a:spcPts val="1000"/>
              </a:spcBef>
              <a:spcAft>
                <a:spcPts val="0"/>
              </a:spcAft>
              <a:buClr>
                <a:schemeClr val="dk1"/>
              </a:buClr>
              <a:buSzPct val="100000"/>
              <a:buNone/>
            </a:pPr>
            <a:r>
              <a:rPr lang="en-US"/>
              <a:t>String str = "JavaGuides";</a:t>
            </a:r>
            <a:endParaRPr/>
          </a:p>
          <a:p>
            <a:pPr indent="0" lvl="0" marL="0" rtl="0" algn="l">
              <a:lnSpc>
                <a:spcPct val="90000"/>
              </a:lnSpc>
              <a:spcBef>
                <a:spcPts val="1000"/>
              </a:spcBef>
              <a:spcAft>
                <a:spcPts val="0"/>
              </a:spcAft>
              <a:buClr>
                <a:schemeClr val="dk1"/>
              </a:buClr>
              <a:buSzPct val="100000"/>
              <a:buNone/>
            </a:pPr>
            <a:r>
              <a:rPr lang="en-US"/>
              <a:t>String result1 = str.substring(4); // Result: "Guides"</a:t>
            </a:r>
            <a:endParaRPr/>
          </a:p>
          <a:p>
            <a:pPr indent="0" lvl="0" marL="0" rtl="0" algn="l">
              <a:lnSpc>
                <a:spcPct val="90000"/>
              </a:lnSpc>
              <a:spcBef>
                <a:spcPts val="1000"/>
              </a:spcBef>
              <a:spcAft>
                <a:spcPts val="0"/>
              </a:spcAft>
              <a:buClr>
                <a:schemeClr val="dk1"/>
              </a:buClr>
              <a:buSzPct val="100000"/>
              <a:buNone/>
            </a:pPr>
            <a:r>
              <a:rPr lang="en-US"/>
              <a:t>String result2 = str.substring(4, 6); // Result: "Gu"</a:t>
            </a:r>
            <a:endParaRPr/>
          </a:p>
          <a:p>
            <a:pPr indent="0" lvl="0" marL="0" rtl="0" algn="l">
              <a:lnSpc>
                <a:spcPct val="90000"/>
              </a:lnSpc>
              <a:spcBef>
                <a:spcPts val="1000"/>
              </a:spcBef>
              <a:spcAft>
                <a:spcPts val="0"/>
              </a:spcAft>
              <a:buClr>
                <a:schemeClr val="dk1"/>
              </a:buClr>
              <a:buSzPct val="100000"/>
              <a:buNone/>
            </a:pPr>
            <a:r>
              <a:rPr lang="en-US"/>
              <a:t>4. toLowerCase() and toUpperCase() : Converts the string to lower case or upper case.</a:t>
            </a:r>
            <a:endParaRPr/>
          </a:p>
          <a:p>
            <a:pPr indent="0" lvl="0" marL="0" rtl="0" algn="l">
              <a:lnSpc>
                <a:spcPct val="90000"/>
              </a:lnSpc>
              <a:spcBef>
                <a:spcPts val="1000"/>
              </a:spcBef>
              <a:spcAft>
                <a:spcPts val="0"/>
              </a:spcAft>
              <a:buClr>
                <a:schemeClr val="dk1"/>
              </a:buClr>
              <a:buSzPct val="100000"/>
              <a:buNone/>
            </a:pPr>
            <a:r>
              <a:rPr lang="en-US"/>
              <a:t>String str = "Java";</a:t>
            </a:r>
            <a:endParaRPr/>
          </a:p>
          <a:p>
            <a:pPr indent="0" lvl="0" marL="0" rtl="0" algn="l">
              <a:lnSpc>
                <a:spcPct val="90000"/>
              </a:lnSpc>
              <a:spcBef>
                <a:spcPts val="1000"/>
              </a:spcBef>
              <a:spcAft>
                <a:spcPts val="0"/>
              </a:spcAft>
              <a:buClr>
                <a:schemeClr val="dk1"/>
              </a:buClr>
              <a:buSzPct val="100000"/>
              <a:buNone/>
            </a:pPr>
            <a:r>
              <a:rPr lang="en-US"/>
              <a:t>String lower = str.toLowerCase(); // Result: "java"</a:t>
            </a:r>
            <a:endParaRPr/>
          </a:p>
          <a:p>
            <a:pPr indent="0" lvl="0" marL="0" rtl="0" algn="l">
              <a:lnSpc>
                <a:spcPct val="90000"/>
              </a:lnSpc>
              <a:spcBef>
                <a:spcPts val="1000"/>
              </a:spcBef>
              <a:spcAft>
                <a:spcPts val="0"/>
              </a:spcAft>
              <a:buClr>
                <a:schemeClr val="dk1"/>
              </a:buClr>
              <a:buSzPct val="100000"/>
              <a:buNone/>
            </a:pPr>
            <a:r>
              <a:rPr lang="en-US"/>
              <a:t>String upper = str.toUpperCase(); // Result: "JAVA"</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p21"/>
          <p:cNvSpPr txBox="1"/>
          <p:nvPr>
            <p:ph idx="1" type="body"/>
          </p:nvPr>
        </p:nvSpPr>
        <p:spPr>
          <a:xfrm>
            <a:off x="838200" y="204952"/>
            <a:ext cx="10515600" cy="5972011"/>
          </a:xfrm>
          <a:prstGeom prst="rect">
            <a:avLst/>
          </a:prstGeom>
          <a:noFill/>
          <a:ln>
            <a:noFill/>
          </a:ln>
        </p:spPr>
        <p:txBody>
          <a:bodyPr anchorCtr="0" anchor="t" bIns="45700" lIns="91425" spcFirstLastPara="1" rIns="91425" wrap="square" tIns="45700">
            <a:normAutofit fontScale="70000" lnSpcReduction="20000"/>
          </a:bodyPr>
          <a:lstStyle/>
          <a:p>
            <a:pPr indent="0" lvl="0" marL="0" rtl="0" algn="l">
              <a:lnSpc>
                <a:spcPct val="90000"/>
              </a:lnSpc>
              <a:spcBef>
                <a:spcPts val="0"/>
              </a:spcBef>
              <a:spcAft>
                <a:spcPts val="0"/>
              </a:spcAft>
              <a:buClr>
                <a:schemeClr val="dk1"/>
              </a:buClr>
              <a:buSzPct val="100000"/>
              <a:buNone/>
            </a:pPr>
            <a:r>
              <a:rPr lang="en-US"/>
              <a:t>5. trim() : Removes leading and trailing white spaces.</a:t>
            </a:r>
            <a:endParaRPr/>
          </a:p>
          <a:p>
            <a:pPr indent="0" lvl="0" marL="0" rtl="0" algn="l">
              <a:lnSpc>
                <a:spcPct val="90000"/>
              </a:lnSpc>
              <a:spcBef>
                <a:spcPts val="1000"/>
              </a:spcBef>
              <a:spcAft>
                <a:spcPts val="0"/>
              </a:spcAft>
              <a:buClr>
                <a:schemeClr val="dk1"/>
              </a:buClr>
              <a:buSzPct val="100000"/>
              <a:buNone/>
            </a:pPr>
            <a:r>
              <a:rPr lang="en-US"/>
              <a:t>String str = " JavaGuides ";</a:t>
            </a:r>
            <a:endParaRPr/>
          </a:p>
          <a:p>
            <a:pPr indent="0" lvl="0" marL="0" rtl="0" algn="l">
              <a:lnSpc>
                <a:spcPct val="90000"/>
              </a:lnSpc>
              <a:spcBef>
                <a:spcPts val="1000"/>
              </a:spcBef>
              <a:spcAft>
                <a:spcPts val="0"/>
              </a:spcAft>
              <a:buClr>
                <a:schemeClr val="dk1"/>
              </a:buClr>
              <a:buSzPct val="100000"/>
              <a:buNone/>
            </a:pPr>
            <a:r>
              <a:rPr lang="en-US"/>
              <a:t>String result = str.trim(); // Result: "JavaGuides"</a:t>
            </a:r>
            <a:endParaRPr/>
          </a:p>
          <a:p>
            <a:pPr indent="0" lvl="0" marL="0" rtl="0" algn="l">
              <a:lnSpc>
                <a:spcPct val="90000"/>
              </a:lnSpc>
              <a:spcBef>
                <a:spcPts val="1000"/>
              </a:spcBef>
              <a:spcAft>
                <a:spcPts val="0"/>
              </a:spcAft>
              <a:buClr>
                <a:schemeClr val="dk1"/>
              </a:buClr>
              <a:buSzPct val="100000"/>
              <a:buNone/>
            </a:pPr>
            <a:r>
              <a:rPr lang="en-US"/>
              <a:t>6. split(String regex) : Splits the string around matches of the given regular expression.</a:t>
            </a:r>
            <a:endParaRPr/>
          </a:p>
          <a:p>
            <a:pPr indent="0" lvl="0" marL="0" rtl="0" algn="l">
              <a:lnSpc>
                <a:spcPct val="90000"/>
              </a:lnSpc>
              <a:spcBef>
                <a:spcPts val="1000"/>
              </a:spcBef>
              <a:spcAft>
                <a:spcPts val="0"/>
              </a:spcAft>
              <a:buClr>
                <a:schemeClr val="dk1"/>
              </a:buClr>
              <a:buSzPct val="100000"/>
              <a:buNone/>
            </a:pPr>
            <a:r>
              <a:rPr lang="en-US"/>
              <a:t>String str = "Java,Guides";</a:t>
            </a:r>
            <a:endParaRPr/>
          </a:p>
          <a:p>
            <a:pPr indent="0" lvl="0" marL="0" rtl="0" algn="l">
              <a:lnSpc>
                <a:spcPct val="90000"/>
              </a:lnSpc>
              <a:spcBef>
                <a:spcPts val="1000"/>
              </a:spcBef>
              <a:spcAft>
                <a:spcPts val="0"/>
              </a:spcAft>
              <a:buClr>
                <a:schemeClr val="dk1"/>
              </a:buClr>
              <a:buSzPct val="100000"/>
              <a:buNone/>
            </a:pPr>
            <a:r>
              <a:rPr lang="en-US"/>
              <a:t>String[] result = str.split(",");</a:t>
            </a:r>
            <a:endParaRPr/>
          </a:p>
          <a:p>
            <a:pPr indent="0" lvl="0" marL="0" rtl="0" algn="l">
              <a:lnSpc>
                <a:spcPct val="90000"/>
              </a:lnSpc>
              <a:spcBef>
                <a:spcPts val="1000"/>
              </a:spcBef>
              <a:spcAft>
                <a:spcPts val="0"/>
              </a:spcAft>
              <a:buClr>
                <a:schemeClr val="dk1"/>
              </a:buClr>
              <a:buSzPct val="100000"/>
              <a:buNone/>
            </a:pPr>
            <a:r>
              <a:rPr lang="en-US"/>
              <a:t>// Result: ["Java", "Guides"]</a:t>
            </a:r>
            <a:endParaRPr/>
          </a:p>
          <a:p>
            <a:pPr indent="0" lvl="0" marL="0" rtl="0" algn="l">
              <a:lnSpc>
                <a:spcPct val="90000"/>
              </a:lnSpc>
              <a:spcBef>
                <a:spcPts val="1000"/>
              </a:spcBef>
              <a:spcAft>
                <a:spcPts val="0"/>
              </a:spcAft>
              <a:buClr>
                <a:schemeClr val="dk1"/>
              </a:buClr>
              <a:buSzPct val="100000"/>
              <a:buNone/>
            </a:pPr>
            <a:r>
              <a:rPr lang="en-US"/>
              <a:t>7. replaceAll(String regex, String replacement) </a:t>
            </a:r>
            <a:endParaRPr/>
          </a:p>
          <a:p>
            <a:pPr indent="0" lvl="0" marL="0" rtl="0" algn="l">
              <a:lnSpc>
                <a:spcPct val="90000"/>
              </a:lnSpc>
              <a:spcBef>
                <a:spcPts val="1000"/>
              </a:spcBef>
              <a:spcAft>
                <a:spcPts val="0"/>
              </a:spcAft>
              <a:buClr>
                <a:schemeClr val="dk1"/>
              </a:buClr>
              <a:buSzPct val="100000"/>
              <a:buNone/>
            </a:pPr>
            <a:r>
              <a:rPr lang="en-US"/>
              <a:t>Replaces each substring that matches the given regular expression with the given replacement.</a:t>
            </a:r>
            <a:endParaRPr/>
          </a:p>
          <a:p>
            <a:pPr indent="0" lvl="0" marL="0" rtl="0" algn="l">
              <a:lnSpc>
                <a:spcPct val="90000"/>
              </a:lnSpc>
              <a:spcBef>
                <a:spcPts val="1000"/>
              </a:spcBef>
              <a:spcAft>
                <a:spcPts val="0"/>
              </a:spcAft>
              <a:buClr>
                <a:schemeClr val="dk1"/>
              </a:buClr>
              <a:buSzPct val="100000"/>
              <a:buNone/>
            </a:pPr>
            <a:r>
              <a:rPr lang="en-US"/>
              <a:t>String str = "JavaGuides";</a:t>
            </a:r>
            <a:endParaRPr/>
          </a:p>
          <a:p>
            <a:pPr indent="0" lvl="0" marL="0" rtl="0" algn="l">
              <a:lnSpc>
                <a:spcPct val="90000"/>
              </a:lnSpc>
              <a:spcBef>
                <a:spcPts val="1000"/>
              </a:spcBef>
              <a:spcAft>
                <a:spcPts val="0"/>
              </a:spcAft>
              <a:buClr>
                <a:schemeClr val="dk1"/>
              </a:buClr>
              <a:buSzPct val="100000"/>
              <a:buNone/>
            </a:pPr>
            <a:r>
              <a:rPr lang="en-US"/>
              <a:t>String result = str.replaceAll("a", "o");</a:t>
            </a:r>
            <a:endParaRPr/>
          </a:p>
          <a:p>
            <a:pPr indent="0" lvl="0" marL="0" rtl="0" algn="l">
              <a:lnSpc>
                <a:spcPct val="90000"/>
              </a:lnSpc>
              <a:spcBef>
                <a:spcPts val="1000"/>
              </a:spcBef>
              <a:spcAft>
                <a:spcPts val="0"/>
              </a:spcAft>
              <a:buClr>
                <a:schemeClr val="dk1"/>
              </a:buClr>
              <a:buSzPct val="100000"/>
              <a:buNone/>
            </a:pPr>
            <a:r>
              <a:rPr lang="en-US"/>
              <a:t>// Result: "JovoGuides"</a:t>
            </a:r>
            <a:endParaRPr/>
          </a:p>
          <a:p>
            <a:pPr indent="0" lvl="0" marL="0" rtl="0" algn="l">
              <a:lnSpc>
                <a:spcPct val="90000"/>
              </a:lnSpc>
              <a:spcBef>
                <a:spcPts val="1000"/>
              </a:spcBef>
              <a:spcAft>
                <a:spcPts val="0"/>
              </a:spcAft>
              <a:buClr>
                <a:schemeClr val="dk1"/>
              </a:buClr>
              <a:buSzPct val="100000"/>
              <a:buNone/>
            </a:pPr>
            <a:r>
              <a:rPr lang="en-US"/>
              <a:t>8. join(CharSequence delimiter, CharSequence... elements) </a:t>
            </a:r>
            <a:endParaRPr/>
          </a:p>
          <a:p>
            <a:pPr indent="0" lvl="0" marL="0" rtl="0" algn="l">
              <a:lnSpc>
                <a:spcPct val="90000"/>
              </a:lnSpc>
              <a:spcBef>
                <a:spcPts val="1000"/>
              </a:spcBef>
              <a:spcAft>
                <a:spcPts val="0"/>
              </a:spcAft>
              <a:buClr>
                <a:schemeClr val="dk1"/>
              </a:buClr>
              <a:buSzPct val="100000"/>
              <a:buNone/>
            </a:pPr>
            <a:r>
              <a:rPr lang="en-US"/>
              <a:t>Joins the given elements with the specified delimiter.</a:t>
            </a:r>
            <a:endParaRPr/>
          </a:p>
          <a:p>
            <a:pPr indent="0" lvl="0" marL="0" rtl="0" algn="l">
              <a:lnSpc>
                <a:spcPct val="90000"/>
              </a:lnSpc>
              <a:spcBef>
                <a:spcPts val="1000"/>
              </a:spcBef>
              <a:spcAft>
                <a:spcPts val="0"/>
              </a:spcAft>
              <a:buClr>
                <a:schemeClr val="dk1"/>
              </a:buClr>
              <a:buSzPct val="100000"/>
              <a:buNone/>
            </a:pPr>
            <a:r>
              <a:rPr lang="en-US"/>
              <a:t>String result = String.join("-", "Java", "Guides");</a:t>
            </a:r>
            <a:endParaRPr/>
          </a:p>
          <a:p>
            <a:pPr indent="0" lvl="0" marL="0" rtl="0" algn="l">
              <a:lnSpc>
                <a:spcPct val="90000"/>
              </a:lnSpc>
              <a:spcBef>
                <a:spcPts val="1000"/>
              </a:spcBef>
              <a:spcAft>
                <a:spcPts val="0"/>
              </a:spcAft>
              <a:buClr>
                <a:schemeClr val="dk1"/>
              </a:buClr>
              <a:buSzPct val="100000"/>
              <a:buNone/>
            </a:pPr>
            <a:r>
              <a:rPr lang="en-US"/>
              <a:t>// Result: "Java-Guides"</a:t>
            </a:r>
            <a:endParaRPr/>
          </a:p>
          <a:p>
            <a:pPr indent="0" lvl="0" marL="0" rtl="0" algn="l">
              <a:lnSpc>
                <a:spcPct val="90000"/>
              </a:lnSpc>
              <a:spcBef>
                <a:spcPts val="1000"/>
              </a:spcBef>
              <a:spcAft>
                <a:spcPts val="0"/>
              </a:spcAft>
              <a:buClr>
                <a:schemeClr val="dk1"/>
              </a:buClr>
              <a:buSzPct val="100000"/>
              <a:buNone/>
            </a:pPr>
            <a:r>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22"/>
          <p:cNvSpPr txBox="1"/>
          <p:nvPr>
            <p:ph idx="1" type="body"/>
          </p:nvPr>
        </p:nvSpPr>
        <p:spPr>
          <a:xfrm>
            <a:off x="838200" y="157655"/>
            <a:ext cx="10515600" cy="6019308"/>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90000"/>
              </a:lnSpc>
              <a:spcBef>
                <a:spcPts val="0"/>
              </a:spcBef>
              <a:spcAft>
                <a:spcPts val="0"/>
              </a:spcAft>
              <a:buClr>
                <a:schemeClr val="dk1"/>
              </a:buClr>
              <a:buSzPts val="2800"/>
              <a:buNone/>
            </a:pPr>
            <a:r>
              <a:rPr b="1" lang="en-US"/>
              <a:t>StringBuffer:</a:t>
            </a:r>
            <a:endParaRPr b="1"/>
          </a:p>
          <a:p>
            <a:pPr indent="0" lvl="0" marL="0" rtl="0" algn="l">
              <a:lnSpc>
                <a:spcPct val="90000"/>
              </a:lnSpc>
              <a:spcBef>
                <a:spcPts val="1000"/>
              </a:spcBef>
              <a:spcAft>
                <a:spcPts val="0"/>
              </a:spcAft>
              <a:buClr>
                <a:schemeClr val="dk1"/>
              </a:buClr>
              <a:buSzPts val="2800"/>
              <a:buNone/>
            </a:pPr>
            <a:r>
              <a:rPr lang="en-US"/>
              <a:t>Java StringBuffer class is used to create mutable (modifiable) String objects. The StringBuffer class in Java is the same as String class except it is mutable i.e. it can be changed.</a:t>
            </a:r>
            <a:endParaRPr/>
          </a:p>
          <a:p>
            <a:pPr indent="0" lvl="0" marL="0" rtl="0" algn="l">
              <a:lnSpc>
                <a:spcPct val="90000"/>
              </a:lnSpc>
              <a:spcBef>
                <a:spcPts val="1000"/>
              </a:spcBef>
              <a:spcAft>
                <a:spcPts val="0"/>
              </a:spcAft>
              <a:buClr>
                <a:schemeClr val="dk1"/>
              </a:buClr>
              <a:buSzPts val="2800"/>
              <a:buNone/>
            </a:pPr>
            <a:r>
              <a:rPr lang="en-US"/>
              <a:t>Note: Java StringBuffer class is thread-safe i.e. multiple threads cannot access it simultaneously. So it is safe and will result in an order.</a:t>
            </a:r>
            <a:endParaRPr/>
          </a:p>
          <a:p>
            <a:pPr indent="0" lvl="0" marL="0" rtl="0" algn="l">
              <a:lnSpc>
                <a:spcPct val="90000"/>
              </a:lnSpc>
              <a:spcBef>
                <a:spcPts val="1000"/>
              </a:spcBef>
              <a:spcAft>
                <a:spcPts val="0"/>
              </a:spcAft>
              <a:buClr>
                <a:schemeClr val="dk1"/>
              </a:buClr>
              <a:buSzPts val="2800"/>
              <a:buNone/>
            </a:pPr>
            <a:r>
              <a:rPr lang="en-US"/>
              <a:t>Important Constructors of StringBuffer Class</a:t>
            </a:r>
            <a:endParaRPr/>
          </a:p>
          <a:p>
            <a:pPr indent="0" lvl="0" marL="0" rtl="0" algn="l">
              <a:lnSpc>
                <a:spcPct val="90000"/>
              </a:lnSpc>
              <a:spcBef>
                <a:spcPts val="1000"/>
              </a:spcBef>
              <a:spcAft>
                <a:spcPts val="0"/>
              </a:spcAft>
              <a:buClr>
                <a:schemeClr val="dk1"/>
              </a:buClr>
              <a:buSzPts val="2800"/>
              <a:buNone/>
            </a:pPr>
            <a:r>
              <a:rPr lang="en-US"/>
              <a:t>Constructors</a:t>
            </a:r>
            <a:endParaRPr/>
          </a:p>
          <a:p>
            <a:pPr indent="0" lvl="0" marL="0" rtl="0" algn="l">
              <a:lnSpc>
                <a:spcPct val="90000"/>
              </a:lnSpc>
              <a:spcBef>
                <a:spcPts val="1000"/>
              </a:spcBef>
              <a:spcAft>
                <a:spcPts val="0"/>
              </a:spcAft>
              <a:buClr>
                <a:schemeClr val="dk1"/>
              </a:buClr>
              <a:buSzPts val="2800"/>
              <a:buNone/>
            </a:pPr>
            <a:r>
              <a:rPr lang="en-US"/>
              <a:t>StringBuffer(): It creates an empty String buffer with the initial               capacity of 16.</a:t>
            </a:r>
            <a:endParaRPr/>
          </a:p>
          <a:p>
            <a:pPr indent="0" lvl="0" marL="0" rtl="0" algn="l">
              <a:lnSpc>
                <a:spcPct val="90000"/>
              </a:lnSpc>
              <a:spcBef>
                <a:spcPts val="1000"/>
              </a:spcBef>
              <a:spcAft>
                <a:spcPts val="0"/>
              </a:spcAft>
              <a:buClr>
                <a:schemeClr val="dk1"/>
              </a:buClr>
              <a:buSzPts val="2800"/>
              <a:buNone/>
            </a:pPr>
            <a:r>
              <a:rPr lang="en-US"/>
              <a:t>StringBuffer(String str): It creates a String buffer with the specified string.</a:t>
            </a:r>
            <a:endParaRPr/>
          </a:p>
          <a:p>
            <a:pPr indent="0" lvl="0" marL="0" rtl="0" algn="l">
              <a:lnSpc>
                <a:spcPct val="90000"/>
              </a:lnSpc>
              <a:spcBef>
                <a:spcPts val="1000"/>
              </a:spcBef>
              <a:spcAft>
                <a:spcPts val="0"/>
              </a:spcAft>
              <a:buClr>
                <a:schemeClr val="dk1"/>
              </a:buClr>
              <a:buSzPts val="2800"/>
              <a:buNone/>
            </a:pPr>
            <a:r>
              <a:rPr lang="en-US"/>
              <a:t>StringBuffer(int capacity)	:It creates an empty String buffer with the specified capacity as length.</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23"/>
          <p:cNvSpPr txBox="1"/>
          <p:nvPr>
            <p:ph idx="1" type="body"/>
          </p:nvPr>
        </p:nvSpPr>
        <p:spPr>
          <a:xfrm>
            <a:off x="194550" y="220725"/>
            <a:ext cx="11840100" cy="5956200"/>
          </a:xfrm>
          <a:prstGeom prst="rect">
            <a:avLst/>
          </a:prstGeom>
          <a:noFill/>
          <a:ln>
            <a:noFill/>
          </a:ln>
        </p:spPr>
        <p:txBody>
          <a:bodyPr anchorCtr="0" anchor="t" bIns="45700" lIns="91425" spcFirstLastPara="1" rIns="91425" wrap="square" tIns="45700">
            <a:normAutofit/>
          </a:bodyPr>
          <a:lstStyle/>
          <a:p>
            <a:pPr indent="0" lvl="0" marL="0" rtl="0" algn="l">
              <a:lnSpc>
                <a:spcPct val="70000"/>
              </a:lnSpc>
              <a:spcBef>
                <a:spcPts val="0"/>
              </a:spcBef>
              <a:spcAft>
                <a:spcPts val="0"/>
              </a:spcAft>
              <a:buClr>
                <a:schemeClr val="dk1"/>
              </a:buClr>
              <a:buSzPts val="2380"/>
              <a:buNone/>
            </a:pPr>
            <a:r>
              <a:rPr lang="en-US" sz="2280"/>
              <a:t>  </a:t>
            </a:r>
            <a:endParaRPr sz="2280"/>
          </a:p>
          <a:p>
            <a:pPr indent="0" lvl="0" marL="0" rtl="0" algn="l">
              <a:lnSpc>
                <a:spcPct val="70000"/>
              </a:lnSpc>
              <a:spcBef>
                <a:spcPts val="0"/>
              </a:spcBef>
              <a:spcAft>
                <a:spcPts val="0"/>
              </a:spcAft>
              <a:buClr>
                <a:schemeClr val="dk1"/>
              </a:buClr>
              <a:buSzPts val="2380"/>
              <a:buNone/>
            </a:pPr>
            <a:r>
              <a:rPr lang="en-US" sz="2280"/>
              <a:t>I</a:t>
            </a:r>
            <a:r>
              <a:rPr b="1" lang="en-US" sz="2280"/>
              <a:t>mportant methods of StringBuffer class</a:t>
            </a:r>
            <a:endParaRPr b="1" sz="2280"/>
          </a:p>
          <a:p>
            <a:pPr indent="0" lvl="0" marL="0" rtl="0" algn="l">
              <a:lnSpc>
                <a:spcPct val="70000"/>
              </a:lnSpc>
              <a:spcBef>
                <a:spcPts val="0"/>
              </a:spcBef>
              <a:spcAft>
                <a:spcPts val="0"/>
              </a:spcAft>
              <a:buClr>
                <a:schemeClr val="dk1"/>
              </a:buClr>
              <a:buSzPts val="2380"/>
              <a:buNone/>
            </a:pPr>
            <a:r>
              <a:t/>
            </a:r>
            <a:endParaRPr b="1" sz="2280"/>
          </a:p>
          <a:p>
            <a:pPr indent="0" lvl="0" marL="0" rtl="0" algn="l">
              <a:lnSpc>
                <a:spcPct val="70000"/>
              </a:lnSpc>
              <a:spcBef>
                <a:spcPts val="1000"/>
              </a:spcBef>
              <a:spcAft>
                <a:spcPts val="0"/>
              </a:spcAft>
              <a:buClr>
                <a:schemeClr val="dk1"/>
              </a:buClr>
              <a:buSzPts val="2380"/>
              <a:buNone/>
            </a:pPr>
            <a:r>
              <a:rPr b="1" lang="en-US" sz="2280"/>
              <a:t>append(String s) : </a:t>
            </a:r>
            <a:r>
              <a:rPr lang="en-US" sz="2280"/>
              <a:t>It is used to append the specified string with this string. The append() method is overloaded like append(char), append(boolean), append(int), append(float), append(double) etc.</a:t>
            </a:r>
            <a:endParaRPr sz="2280"/>
          </a:p>
          <a:p>
            <a:pPr indent="0" lvl="0" marL="0" rtl="0" algn="l">
              <a:lnSpc>
                <a:spcPct val="70000"/>
              </a:lnSpc>
              <a:spcBef>
                <a:spcPts val="1000"/>
              </a:spcBef>
              <a:spcAft>
                <a:spcPts val="0"/>
              </a:spcAft>
              <a:buClr>
                <a:schemeClr val="dk1"/>
              </a:buClr>
              <a:buSzPts val="2380"/>
              <a:buNone/>
            </a:pPr>
            <a:r>
              <a:rPr b="1" lang="en-US" sz="2280"/>
              <a:t>insert(int offset, String s)</a:t>
            </a:r>
            <a:r>
              <a:rPr lang="en-US" sz="2280"/>
              <a:t>:It is used to insert the specified string with this string at the specified position. The insert() method is overloaded like insert(int, char), insert(int, boolean), insert(int, int), insert(int, float), insert(int, double) etc.</a:t>
            </a:r>
            <a:endParaRPr sz="2280"/>
          </a:p>
          <a:p>
            <a:pPr indent="0" lvl="0" marL="0" rtl="0" algn="l">
              <a:lnSpc>
                <a:spcPct val="70000"/>
              </a:lnSpc>
              <a:spcBef>
                <a:spcPts val="1000"/>
              </a:spcBef>
              <a:spcAft>
                <a:spcPts val="0"/>
              </a:spcAft>
              <a:buClr>
                <a:schemeClr val="dk1"/>
              </a:buClr>
              <a:buSzPts val="2380"/>
              <a:buNone/>
            </a:pPr>
            <a:r>
              <a:rPr b="1" lang="en-US" sz="2280"/>
              <a:t>replace(int startIndex, int endIndex, String str)</a:t>
            </a:r>
            <a:r>
              <a:rPr lang="en-US" sz="2280"/>
              <a:t>: It is used to replace the string from specified startIndex and endIndex.</a:t>
            </a:r>
            <a:endParaRPr sz="2280"/>
          </a:p>
          <a:p>
            <a:pPr indent="0" lvl="0" marL="0" rtl="0" algn="l">
              <a:lnSpc>
                <a:spcPct val="70000"/>
              </a:lnSpc>
              <a:spcBef>
                <a:spcPts val="1000"/>
              </a:spcBef>
              <a:spcAft>
                <a:spcPts val="0"/>
              </a:spcAft>
              <a:buClr>
                <a:schemeClr val="dk1"/>
              </a:buClr>
              <a:buSzPts val="2380"/>
              <a:buNone/>
            </a:pPr>
            <a:r>
              <a:rPr b="1" lang="en-US" sz="2280"/>
              <a:t>delete(int startIndex, int endIndex)</a:t>
            </a:r>
            <a:r>
              <a:rPr lang="en-US" sz="2280"/>
              <a:t>: It is used to delete the string from specified startIndex and endIndex.</a:t>
            </a:r>
            <a:endParaRPr sz="2280"/>
          </a:p>
          <a:p>
            <a:pPr indent="0" lvl="0" marL="0" rtl="0" algn="l">
              <a:lnSpc>
                <a:spcPct val="70000"/>
              </a:lnSpc>
              <a:spcBef>
                <a:spcPts val="1000"/>
              </a:spcBef>
              <a:spcAft>
                <a:spcPts val="0"/>
              </a:spcAft>
              <a:buClr>
                <a:schemeClr val="dk1"/>
              </a:buClr>
              <a:buSzPts val="2380"/>
              <a:buNone/>
            </a:pPr>
            <a:r>
              <a:rPr b="1" lang="en-US" sz="2280"/>
              <a:t>reverse():</a:t>
            </a:r>
            <a:r>
              <a:rPr lang="en-US" sz="2280"/>
              <a:t> is used to reverse the string.</a:t>
            </a:r>
            <a:endParaRPr sz="2280"/>
          </a:p>
          <a:p>
            <a:pPr indent="0" lvl="0" marL="0" rtl="0" algn="l">
              <a:lnSpc>
                <a:spcPct val="70000"/>
              </a:lnSpc>
              <a:spcBef>
                <a:spcPts val="1000"/>
              </a:spcBef>
              <a:spcAft>
                <a:spcPts val="0"/>
              </a:spcAft>
              <a:buClr>
                <a:schemeClr val="dk1"/>
              </a:buClr>
              <a:buSzPts val="2380"/>
              <a:buNone/>
            </a:pPr>
            <a:r>
              <a:rPr b="1" lang="en-US" sz="2280"/>
              <a:t>length()</a:t>
            </a:r>
            <a:r>
              <a:rPr lang="en-US" sz="2280"/>
              <a:t>:It is used to return the length of the string i.e. total number of characters.</a:t>
            </a:r>
            <a:endParaRPr sz="2280"/>
          </a:p>
          <a:p>
            <a:pPr indent="0" lvl="0" marL="0" rtl="0" algn="l">
              <a:lnSpc>
                <a:spcPct val="70000"/>
              </a:lnSpc>
              <a:spcBef>
                <a:spcPts val="1000"/>
              </a:spcBef>
              <a:spcAft>
                <a:spcPts val="0"/>
              </a:spcAft>
              <a:buClr>
                <a:schemeClr val="dk1"/>
              </a:buClr>
              <a:buSzPts val="2380"/>
              <a:buNone/>
            </a:pPr>
            <a:r>
              <a:rPr b="1" lang="en-US" sz="2280"/>
              <a:t>substring(int beginIndex)</a:t>
            </a:r>
            <a:r>
              <a:rPr lang="en-US" sz="2280"/>
              <a:t>:</a:t>
            </a:r>
            <a:r>
              <a:rPr lang="en-US" sz="2280"/>
              <a:t>It is used to return the substring from the specified beginIndex.</a:t>
            </a:r>
            <a:endParaRPr sz="2280"/>
          </a:p>
          <a:p>
            <a:pPr indent="0" lvl="0" marL="0" rtl="0" algn="l">
              <a:lnSpc>
                <a:spcPct val="70000"/>
              </a:lnSpc>
              <a:spcBef>
                <a:spcPts val="1000"/>
              </a:spcBef>
              <a:spcAft>
                <a:spcPts val="0"/>
              </a:spcAft>
              <a:buClr>
                <a:schemeClr val="dk1"/>
              </a:buClr>
              <a:buSzPts val="2380"/>
              <a:buNone/>
            </a:pPr>
            <a:r>
              <a:rPr lang="en-US" sz="2280"/>
              <a:t>substring(int beginIndex, int endIndex): It is used to return the substring from the specified beginIndex and endIndex.</a:t>
            </a:r>
            <a:endParaRPr sz="2280"/>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p24"/>
          <p:cNvSpPr txBox="1"/>
          <p:nvPr>
            <p:ph idx="1" type="body"/>
          </p:nvPr>
        </p:nvSpPr>
        <p:spPr>
          <a:xfrm>
            <a:off x="838200" y="204952"/>
            <a:ext cx="10515600" cy="5972011"/>
          </a:xfrm>
          <a:prstGeom prst="rect">
            <a:avLst/>
          </a:prstGeom>
          <a:noFill/>
          <a:ln>
            <a:noFill/>
          </a:ln>
        </p:spPr>
        <p:txBody>
          <a:bodyPr anchorCtr="0" anchor="t" bIns="45700" lIns="91425" spcFirstLastPara="1" rIns="91425" wrap="square" tIns="45700">
            <a:normAutofit/>
          </a:bodyPr>
          <a:lstStyle/>
          <a:p>
            <a:pPr indent="-228600" lvl="0" marL="228600" rtl="0" algn="just">
              <a:lnSpc>
                <a:spcPct val="90000"/>
              </a:lnSpc>
              <a:spcBef>
                <a:spcPts val="0"/>
              </a:spcBef>
              <a:spcAft>
                <a:spcPts val="0"/>
              </a:spcAft>
              <a:buClr>
                <a:srgbClr val="610B38"/>
              </a:buClr>
              <a:buSzPts val="2800"/>
              <a:buChar char="•"/>
            </a:pPr>
            <a:r>
              <a:rPr b="0" i="0" lang="en-US">
                <a:solidFill>
                  <a:srgbClr val="610B38"/>
                </a:solidFill>
                <a:highlight>
                  <a:srgbClr val="FFFFFF"/>
                </a:highlight>
                <a:latin typeface="Arial"/>
                <a:ea typeface="Arial"/>
                <a:cs typeface="Arial"/>
                <a:sym typeface="Arial"/>
              </a:rPr>
              <a:t>Java StringBuilder Class</a:t>
            </a:r>
            <a:endParaRPr/>
          </a:p>
          <a:p>
            <a:pPr indent="-228600" lvl="0" marL="228600" rtl="0" algn="just">
              <a:lnSpc>
                <a:spcPct val="90000"/>
              </a:lnSpc>
              <a:spcBef>
                <a:spcPts val="1000"/>
              </a:spcBef>
              <a:spcAft>
                <a:spcPts val="0"/>
              </a:spcAft>
              <a:buClr>
                <a:srgbClr val="333333"/>
              </a:buClr>
              <a:buSzPts val="2800"/>
              <a:buChar char="•"/>
            </a:pPr>
            <a:r>
              <a:rPr b="0" i="0" lang="en-US">
                <a:solidFill>
                  <a:srgbClr val="333333"/>
                </a:solidFill>
                <a:highlight>
                  <a:srgbClr val="FFFFFF"/>
                </a:highlight>
                <a:latin typeface="Inter"/>
                <a:ea typeface="Inter"/>
                <a:cs typeface="Inter"/>
                <a:sym typeface="Inter"/>
              </a:rPr>
              <a:t>Java StringBuilder class is used to create mutable (modifiable) String. The Java StringBuilder class is same as StringBuffer class except that it is non-synchronized. It is available since JDK 1.5.</a:t>
            </a:r>
            <a:endParaRPr/>
          </a:p>
          <a:p>
            <a:pPr indent="-50800" lvl="0" marL="228600" rtl="0" algn="just">
              <a:lnSpc>
                <a:spcPct val="90000"/>
              </a:lnSpc>
              <a:spcBef>
                <a:spcPts val="1000"/>
              </a:spcBef>
              <a:spcAft>
                <a:spcPts val="0"/>
              </a:spcAft>
              <a:buClr>
                <a:schemeClr val="dk1"/>
              </a:buClr>
              <a:buSzPts val="2800"/>
              <a:buNone/>
            </a:pPr>
            <a:r>
              <a:t/>
            </a:r>
            <a:endParaRPr>
              <a:solidFill>
                <a:srgbClr val="333333"/>
              </a:solidFill>
              <a:highlight>
                <a:srgbClr val="FFFFFF"/>
              </a:highlight>
              <a:latin typeface="Inter"/>
              <a:ea typeface="Inter"/>
              <a:cs typeface="Inter"/>
              <a:sym typeface="Inter"/>
            </a:endParaRPr>
          </a:p>
          <a:p>
            <a:pPr indent="0" lvl="0" marL="0" rtl="0" algn="just">
              <a:lnSpc>
                <a:spcPct val="90000"/>
              </a:lnSpc>
              <a:spcBef>
                <a:spcPts val="1000"/>
              </a:spcBef>
              <a:spcAft>
                <a:spcPts val="0"/>
              </a:spcAft>
              <a:buClr>
                <a:schemeClr val="dk1"/>
              </a:buClr>
              <a:buSzPts val="2800"/>
              <a:buNone/>
            </a:pPr>
            <a:r>
              <a:t/>
            </a:r>
            <a:endParaRPr b="0" i="0">
              <a:solidFill>
                <a:srgbClr val="333333"/>
              </a:solidFill>
              <a:highlight>
                <a:srgbClr val="FFFFFF"/>
              </a:highlight>
              <a:latin typeface="Inter"/>
              <a:ea typeface="Inter"/>
              <a:cs typeface="Inter"/>
              <a:sym typeface="Inter"/>
            </a:endParaRPr>
          </a:p>
          <a:p>
            <a:pPr indent="0" lvl="0" marL="0" rtl="0" algn="l">
              <a:lnSpc>
                <a:spcPct val="90000"/>
              </a:lnSpc>
              <a:spcBef>
                <a:spcPts val="1000"/>
              </a:spcBef>
              <a:spcAft>
                <a:spcPts val="0"/>
              </a:spcAft>
              <a:buClr>
                <a:schemeClr val="dk1"/>
              </a:buClr>
              <a:buSzPts val="2800"/>
              <a:buNone/>
            </a:pPr>
            <a:r>
              <a:t/>
            </a:r>
            <a:endParaRPr/>
          </a:p>
          <a:p>
            <a:pPr indent="0" lvl="0" marL="0" rtl="0" algn="l">
              <a:lnSpc>
                <a:spcPct val="90000"/>
              </a:lnSpc>
              <a:spcBef>
                <a:spcPts val="1000"/>
              </a:spcBef>
              <a:spcAft>
                <a:spcPts val="0"/>
              </a:spcAft>
              <a:buClr>
                <a:schemeClr val="dk1"/>
              </a:buClr>
              <a:buSzPts val="2800"/>
              <a:buNone/>
            </a:pPr>
            <a:r>
              <a:t/>
            </a:r>
            <a:endParaRPr/>
          </a:p>
        </p:txBody>
      </p:sp>
      <p:graphicFrame>
        <p:nvGraphicFramePr>
          <p:cNvPr id="202" name="Google Shape;202;p24"/>
          <p:cNvGraphicFramePr/>
          <p:nvPr/>
        </p:nvGraphicFramePr>
        <p:xfrm>
          <a:off x="2797297" y="2561114"/>
          <a:ext cx="3000000" cy="3000000"/>
        </p:xfrm>
        <a:graphic>
          <a:graphicData uri="http://schemas.openxmlformats.org/drawingml/2006/table">
            <a:tbl>
              <a:tblPr>
                <a:noFill/>
                <a:tableStyleId>{CF497854-B633-46F3-A97E-C78D58922008}</a:tableStyleId>
              </a:tblPr>
              <a:tblGrid>
                <a:gridCol w="3298700"/>
                <a:gridCol w="3298700"/>
              </a:tblGrid>
              <a:tr h="228600">
                <a:tc>
                  <a:txBody>
                    <a:bodyPr/>
                    <a:lstStyle/>
                    <a:p>
                      <a:pPr indent="0" lvl="0" marL="0" marR="0" rtl="0" algn="l">
                        <a:spcBef>
                          <a:spcPts val="0"/>
                        </a:spcBef>
                        <a:spcAft>
                          <a:spcPts val="0"/>
                        </a:spcAft>
                        <a:buNone/>
                      </a:pPr>
                      <a:r>
                        <a:rPr lang="en-US" sz="1800" u="none" cap="none" strike="noStrike">
                          <a:solidFill>
                            <a:srgbClr val="000000"/>
                          </a:solidFill>
                          <a:highlight>
                            <a:srgbClr val="C7CCBE"/>
                          </a:highlight>
                          <a:latin typeface="times new roman"/>
                          <a:ea typeface="times new roman"/>
                          <a:cs typeface="times new roman"/>
                          <a:sym typeface="times new roman"/>
                        </a:rPr>
                        <a:t>Constructor</a:t>
                      </a:r>
                      <a:endParaRPr/>
                    </a:p>
                  </a:txBody>
                  <a:tcPr marT="114300" marB="114300" marR="114300" marL="114300">
                    <a:lnL cap="flat" cmpd="sng" w="9525">
                      <a:solidFill>
                        <a:srgbClr val="D0E602"/>
                      </a:solidFill>
                      <a:prstDash val="solid"/>
                      <a:round/>
                      <a:headEnd len="sm" w="sm" type="none"/>
                      <a:tailEnd len="sm" w="sm" type="none"/>
                    </a:lnL>
                    <a:lnR cap="flat" cmpd="sng" w="9525">
                      <a:solidFill>
                        <a:srgbClr val="D0E602"/>
                      </a:solidFill>
                      <a:prstDash val="solid"/>
                      <a:round/>
                      <a:headEnd len="sm" w="sm" type="none"/>
                      <a:tailEnd len="sm" w="sm" type="none"/>
                    </a:lnR>
                    <a:lnT cap="flat" cmpd="sng" w="9525">
                      <a:solidFill>
                        <a:srgbClr val="D0E602"/>
                      </a:solidFill>
                      <a:prstDash val="solid"/>
                      <a:round/>
                      <a:headEnd len="sm" w="sm" type="none"/>
                      <a:tailEnd len="sm" w="sm" type="none"/>
                    </a:lnT>
                    <a:lnB cap="flat" cmpd="sng" w="9525">
                      <a:solidFill>
                        <a:srgbClr val="C7CCBE"/>
                      </a:solidFill>
                      <a:prstDash val="solid"/>
                      <a:round/>
                      <a:headEnd len="sm" w="sm" type="none"/>
                      <a:tailEnd len="sm" w="sm" type="none"/>
                    </a:lnB>
                    <a:solidFill>
                      <a:srgbClr val="C7CCBE"/>
                    </a:solidFill>
                  </a:tcPr>
                </a:tc>
                <a:tc>
                  <a:txBody>
                    <a:bodyPr/>
                    <a:lstStyle/>
                    <a:p>
                      <a:pPr indent="0" lvl="0" marL="0" marR="0" rtl="0" algn="l">
                        <a:spcBef>
                          <a:spcPts val="0"/>
                        </a:spcBef>
                        <a:spcAft>
                          <a:spcPts val="0"/>
                        </a:spcAft>
                        <a:buNone/>
                      </a:pPr>
                      <a:r>
                        <a:rPr lang="en-US" sz="1800" u="none" cap="none" strike="noStrike">
                          <a:solidFill>
                            <a:srgbClr val="000000"/>
                          </a:solidFill>
                          <a:highlight>
                            <a:srgbClr val="C7CCBE"/>
                          </a:highlight>
                          <a:latin typeface="times new roman"/>
                          <a:ea typeface="times new roman"/>
                          <a:cs typeface="times new roman"/>
                          <a:sym typeface="times new roman"/>
                        </a:rPr>
                        <a:t>Description</a:t>
                      </a:r>
                      <a:endParaRPr/>
                    </a:p>
                  </a:txBody>
                  <a:tcPr marT="114300" marB="114300" marR="114300" marL="114300">
                    <a:lnL cap="flat" cmpd="sng" w="9525">
                      <a:solidFill>
                        <a:srgbClr val="D0E602"/>
                      </a:solidFill>
                      <a:prstDash val="solid"/>
                      <a:round/>
                      <a:headEnd len="sm" w="sm" type="none"/>
                      <a:tailEnd len="sm" w="sm" type="none"/>
                    </a:lnL>
                    <a:lnR cap="flat" cmpd="sng" w="9525">
                      <a:solidFill>
                        <a:srgbClr val="D0E602"/>
                      </a:solidFill>
                      <a:prstDash val="solid"/>
                      <a:round/>
                      <a:headEnd len="sm" w="sm" type="none"/>
                      <a:tailEnd len="sm" w="sm" type="none"/>
                    </a:lnR>
                    <a:lnT cap="flat" cmpd="sng" w="9525">
                      <a:solidFill>
                        <a:srgbClr val="D0E602"/>
                      </a:solidFill>
                      <a:prstDash val="solid"/>
                      <a:round/>
                      <a:headEnd len="sm" w="sm" type="none"/>
                      <a:tailEnd len="sm" w="sm" type="none"/>
                    </a:lnT>
                    <a:lnB cap="flat" cmpd="sng" w="9525">
                      <a:solidFill>
                        <a:srgbClr val="C7CCBE"/>
                      </a:solidFill>
                      <a:prstDash val="solid"/>
                      <a:round/>
                      <a:headEnd len="sm" w="sm" type="none"/>
                      <a:tailEnd len="sm" w="sm" type="none"/>
                    </a:lnB>
                    <a:solidFill>
                      <a:srgbClr val="C7CCBE"/>
                    </a:solidFill>
                  </a:tcPr>
                </a:tc>
              </a:tr>
              <a:tr h="228600">
                <a:tc>
                  <a:txBody>
                    <a:bodyPr/>
                    <a:lstStyle/>
                    <a:p>
                      <a:pPr indent="0" lvl="0" marL="0" marR="0" rtl="0" algn="just">
                        <a:spcBef>
                          <a:spcPts val="0"/>
                        </a:spcBef>
                        <a:spcAft>
                          <a:spcPts val="0"/>
                        </a:spcAft>
                        <a:buNone/>
                      </a:pPr>
                      <a:r>
                        <a:rPr lang="en-US" sz="1800" u="none" cap="none" strike="noStrike">
                          <a:solidFill>
                            <a:srgbClr val="333333"/>
                          </a:solidFill>
                          <a:latin typeface="Inter"/>
                          <a:ea typeface="Inter"/>
                          <a:cs typeface="Inter"/>
                          <a:sym typeface="Inter"/>
                        </a:rPr>
                        <a:t>StringBuilder()</a:t>
                      </a:r>
                      <a:endParaRPr/>
                    </a:p>
                  </a:txBody>
                  <a:tcPr marT="76200" marB="76200" marR="76200" marL="76200">
                    <a:lnL cap="flat" cmpd="sng" w="9525">
                      <a:solidFill>
                        <a:srgbClr val="C7CCBE"/>
                      </a:solidFill>
                      <a:prstDash val="solid"/>
                      <a:round/>
                      <a:headEnd len="sm" w="sm" type="none"/>
                      <a:tailEnd len="sm" w="sm" type="none"/>
                    </a:lnL>
                    <a:lnR cap="flat" cmpd="sng" w="9525">
                      <a:solidFill>
                        <a:srgbClr val="C7CCBE"/>
                      </a:solidFill>
                      <a:prstDash val="solid"/>
                      <a:round/>
                      <a:headEnd len="sm" w="sm" type="none"/>
                      <a:tailEnd len="sm" w="sm" type="none"/>
                    </a:lnR>
                    <a:lnT cap="flat" cmpd="sng" w="9525">
                      <a:solidFill>
                        <a:srgbClr val="C7CCBE"/>
                      </a:solidFill>
                      <a:prstDash val="solid"/>
                      <a:round/>
                      <a:headEnd len="sm" w="sm" type="none"/>
                      <a:tailEnd len="sm" w="sm" type="none"/>
                    </a:lnT>
                    <a:lnB cap="flat" cmpd="sng" w="9525">
                      <a:solidFill>
                        <a:srgbClr val="C7CCBE"/>
                      </a:solidFill>
                      <a:prstDash val="solid"/>
                      <a:round/>
                      <a:headEnd len="sm" w="sm" type="none"/>
                      <a:tailEnd len="sm" w="sm" type="none"/>
                    </a:lnB>
                    <a:solidFill>
                      <a:srgbClr val="FFFFFF"/>
                    </a:solidFill>
                  </a:tcPr>
                </a:tc>
                <a:tc>
                  <a:txBody>
                    <a:bodyPr/>
                    <a:lstStyle/>
                    <a:p>
                      <a:pPr indent="0" lvl="0" marL="0" marR="0" rtl="0" algn="just">
                        <a:spcBef>
                          <a:spcPts val="0"/>
                        </a:spcBef>
                        <a:spcAft>
                          <a:spcPts val="0"/>
                        </a:spcAft>
                        <a:buNone/>
                      </a:pPr>
                      <a:r>
                        <a:rPr lang="en-US" sz="1800" u="none" cap="none" strike="noStrike">
                          <a:solidFill>
                            <a:srgbClr val="333333"/>
                          </a:solidFill>
                          <a:latin typeface="Inter"/>
                          <a:ea typeface="Inter"/>
                          <a:cs typeface="Inter"/>
                          <a:sym typeface="Inter"/>
                        </a:rPr>
                        <a:t>It creates an empty String Builder with the initial capacity of 16.</a:t>
                      </a:r>
                      <a:endParaRPr/>
                    </a:p>
                  </a:txBody>
                  <a:tcPr marT="76200" marB="76200" marR="76200" marL="76200">
                    <a:lnL cap="flat" cmpd="sng" w="9525">
                      <a:solidFill>
                        <a:srgbClr val="C7CCBE"/>
                      </a:solidFill>
                      <a:prstDash val="solid"/>
                      <a:round/>
                      <a:headEnd len="sm" w="sm" type="none"/>
                      <a:tailEnd len="sm" w="sm" type="none"/>
                    </a:lnL>
                    <a:lnR cap="flat" cmpd="sng" w="9525">
                      <a:solidFill>
                        <a:srgbClr val="C7CCBE"/>
                      </a:solidFill>
                      <a:prstDash val="solid"/>
                      <a:round/>
                      <a:headEnd len="sm" w="sm" type="none"/>
                      <a:tailEnd len="sm" w="sm" type="none"/>
                    </a:lnR>
                    <a:lnT cap="flat" cmpd="sng" w="9525">
                      <a:solidFill>
                        <a:srgbClr val="C7CCBE"/>
                      </a:solidFill>
                      <a:prstDash val="solid"/>
                      <a:round/>
                      <a:headEnd len="sm" w="sm" type="none"/>
                      <a:tailEnd len="sm" w="sm" type="none"/>
                    </a:lnT>
                    <a:lnB cap="flat" cmpd="sng" w="9525">
                      <a:solidFill>
                        <a:srgbClr val="C7CCBE"/>
                      </a:solidFill>
                      <a:prstDash val="solid"/>
                      <a:round/>
                      <a:headEnd len="sm" w="sm" type="none"/>
                      <a:tailEnd len="sm" w="sm" type="none"/>
                    </a:lnB>
                    <a:solidFill>
                      <a:srgbClr val="FFFFFF"/>
                    </a:solidFill>
                  </a:tcPr>
                </a:tc>
              </a:tr>
              <a:tr h="228600">
                <a:tc>
                  <a:txBody>
                    <a:bodyPr/>
                    <a:lstStyle/>
                    <a:p>
                      <a:pPr indent="0" lvl="0" marL="0" marR="0" rtl="0" algn="just">
                        <a:spcBef>
                          <a:spcPts val="0"/>
                        </a:spcBef>
                        <a:spcAft>
                          <a:spcPts val="0"/>
                        </a:spcAft>
                        <a:buNone/>
                      </a:pPr>
                      <a:r>
                        <a:rPr lang="en-US" sz="1800" u="none" cap="none" strike="noStrike">
                          <a:solidFill>
                            <a:srgbClr val="333333"/>
                          </a:solidFill>
                          <a:latin typeface="Inter"/>
                          <a:ea typeface="Inter"/>
                          <a:cs typeface="Inter"/>
                          <a:sym typeface="Inter"/>
                        </a:rPr>
                        <a:t>StringBuilder(String str)</a:t>
                      </a:r>
                      <a:endParaRPr/>
                    </a:p>
                  </a:txBody>
                  <a:tcPr marT="76200" marB="76200" marR="76200" marL="76200">
                    <a:lnL cap="flat" cmpd="sng" w="9525">
                      <a:solidFill>
                        <a:srgbClr val="C7CCBE"/>
                      </a:solidFill>
                      <a:prstDash val="solid"/>
                      <a:round/>
                      <a:headEnd len="sm" w="sm" type="none"/>
                      <a:tailEnd len="sm" w="sm" type="none"/>
                    </a:lnL>
                    <a:lnR cap="flat" cmpd="sng" w="9525">
                      <a:solidFill>
                        <a:srgbClr val="C7CCBE"/>
                      </a:solidFill>
                      <a:prstDash val="solid"/>
                      <a:round/>
                      <a:headEnd len="sm" w="sm" type="none"/>
                      <a:tailEnd len="sm" w="sm" type="none"/>
                    </a:lnR>
                    <a:lnT cap="flat" cmpd="sng" w="9525">
                      <a:solidFill>
                        <a:srgbClr val="C7CCBE"/>
                      </a:solidFill>
                      <a:prstDash val="solid"/>
                      <a:round/>
                      <a:headEnd len="sm" w="sm" type="none"/>
                      <a:tailEnd len="sm" w="sm" type="none"/>
                    </a:lnT>
                    <a:lnB cap="flat" cmpd="sng" w="9525">
                      <a:solidFill>
                        <a:srgbClr val="C7CCBE"/>
                      </a:solidFill>
                      <a:prstDash val="solid"/>
                      <a:round/>
                      <a:headEnd len="sm" w="sm" type="none"/>
                      <a:tailEnd len="sm" w="sm" type="none"/>
                    </a:lnB>
                    <a:solidFill>
                      <a:srgbClr val="EFF1EB"/>
                    </a:solidFill>
                  </a:tcPr>
                </a:tc>
                <a:tc>
                  <a:txBody>
                    <a:bodyPr/>
                    <a:lstStyle/>
                    <a:p>
                      <a:pPr indent="0" lvl="0" marL="0" marR="0" rtl="0" algn="just">
                        <a:spcBef>
                          <a:spcPts val="0"/>
                        </a:spcBef>
                        <a:spcAft>
                          <a:spcPts val="0"/>
                        </a:spcAft>
                        <a:buNone/>
                      </a:pPr>
                      <a:r>
                        <a:rPr lang="en-US" sz="1800" u="none" cap="none" strike="noStrike">
                          <a:solidFill>
                            <a:srgbClr val="333333"/>
                          </a:solidFill>
                          <a:latin typeface="Inter"/>
                          <a:ea typeface="Inter"/>
                          <a:cs typeface="Inter"/>
                          <a:sym typeface="Inter"/>
                        </a:rPr>
                        <a:t>It creates a String Builder with the specified string.</a:t>
                      </a:r>
                      <a:endParaRPr/>
                    </a:p>
                  </a:txBody>
                  <a:tcPr marT="76200" marB="76200" marR="76200" marL="76200">
                    <a:lnL cap="flat" cmpd="sng" w="9525">
                      <a:solidFill>
                        <a:srgbClr val="C7CCBE"/>
                      </a:solidFill>
                      <a:prstDash val="solid"/>
                      <a:round/>
                      <a:headEnd len="sm" w="sm" type="none"/>
                      <a:tailEnd len="sm" w="sm" type="none"/>
                    </a:lnL>
                    <a:lnR cap="flat" cmpd="sng" w="9525">
                      <a:solidFill>
                        <a:srgbClr val="C7CCBE"/>
                      </a:solidFill>
                      <a:prstDash val="solid"/>
                      <a:round/>
                      <a:headEnd len="sm" w="sm" type="none"/>
                      <a:tailEnd len="sm" w="sm" type="none"/>
                    </a:lnR>
                    <a:lnT cap="flat" cmpd="sng" w="9525">
                      <a:solidFill>
                        <a:srgbClr val="C7CCBE"/>
                      </a:solidFill>
                      <a:prstDash val="solid"/>
                      <a:round/>
                      <a:headEnd len="sm" w="sm" type="none"/>
                      <a:tailEnd len="sm" w="sm" type="none"/>
                    </a:lnT>
                    <a:lnB cap="flat" cmpd="sng" w="9525">
                      <a:solidFill>
                        <a:srgbClr val="C7CCBE"/>
                      </a:solidFill>
                      <a:prstDash val="solid"/>
                      <a:round/>
                      <a:headEnd len="sm" w="sm" type="none"/>
                      <a:tailEnd len="sm" w="sm" type="none"/>
                    </a:lnB>
                    <a:solidFill>
                      <a:srgbClr val="EFF1EB"/>
                    </a:solidFill>
                  </a:tcPr>
                </a:tc>
              </a:tr>
              <a:tr h="228600">
                <a:tc>
                  <a:txBody>
                    <a:bodyPr/>
                    <a:lstStyle/>
                    <a:p>
                      <a:pPr indent="0" lvl="0" marL="0" marR="0" rtl="0" algn="just">
                        <a:spcBef>
                          <a:spcPts val="0"/>
                        </a:spcBef>
                        <a:spcAft>
                          <a:spcPts val="0"/>
                        </a:spcAft>
                        <a:buNone/>
                      </a:pPr>
                      <a:r>
                        <a:rPr lang="en-US" sz="1800" u="none" cap="none" strike="noStrike">
                          <a:solidFill>
                            <a:srgbClr val="333333"/>
                          </a:solidFill>
                          <a:latin typeface="Inter"/>
                          <a:ea typeface="Inter"/>
                          <a:cs typeface="Inter"/>
                          <a:sym typeface="Inter"/>
                        </a:rPr>
                        <a:t>StringBuilder(int length)</a:t>
                      </a:r>
                      <a:endParaRPr/>
                    </a:p>
                  </a:txBody>
                  <a:tcPr marT="76200" marB="76200" marR="76200" marL="76200">
                    <a:lnL cap="flat" cmpd="sng" w="9525">
                      <a:solidFill>
                        <a:srgbClr val="C7CCBE"/>
                      </a:solidFill>
                      <a:prstDash val="solid"/>
                      <a:round/>
                      <a:headEnd len="sm" w="sm" type="none"/>
                      <a:tailEnd len="sm" w="sm" type="none"/>
                    </a:lnL>
                    <a:lnR cap="flat" cmpd="sng" w="9525">
                      <a:solidFill>
                        <a:srgbClr val="C7CCBE"/>
                      </a:solidFill>
                      <a:prstDash val="solid"/>
                      <a:round/>
                      <a:headEnd len="sm" w="sm" type="none"/>
                      <a:tailEnd len="sm" w="sm" type="none"/>
                    </a:lnR>
                    <a:lnT cap="flat" cmpd="sng" w="9525">
                      <a:solidFill>
                        <a:srgbClr val="C7CCBE"/>
                      </a:solidFill>
                      <a:prstDash val="solid"/>
                      <a:round/>
                      <a:headEnd len="sm" w="sm" type="none"/>
                      <a:tailEnd len="sm" w="sm" type="none"/>
                    </a:lnT>
                    <a:lnB cap="flat" cmpd="sng" w="9525">
                      <a:solidFill>
                        <a:srgbClr val="C7CCBE"/>
                      </a:solidFill>
                      <a:prstDash val="solid"/>
                      <a:round/>
                      <a:headEnd len="sm" w="sm" type="none"/>
                      <a:tailEnd len="sm" w="sm" type="none"/>
                    </a:lnB>
                    <a:solidFill>
                      <a:srgbClr val="FFFFFF"/>
                    </a:solidFill>
                  </a:tcPr>
                </a:tc>
                <a:tc>
                  <a:txBody>
                    <a:bodyPr/>
                    <a:lstStyle/>
                    <a:p>
                      <a:pPr indent="0" lvl="0" marL="0" marR="0" rtl="0" algn="just">
                        <a:spcBef>
                          <a:spcPts val="0"/>
                        </a:spcBef>
                        <a:spcAft>
                          <a:spcPts val="0"/>
                        </a:spcAft>
                        <a:buNone/>
                      </a:pPr>
                      <a:r>
                        <a:rPr lang="en-US" sz="1800" u="none" cap="none" strike="noStrike">
                          <a:solidFill>
                            <a:srgbClr val="333333"/>
                          </a:solidFill>
                          <a:latin typeface="Inter"/>
                          <a:ea typeface="Inter"/>
                          <a:cs typeface="Inter"/>
                          <a:sym typeface="Inter"/>
                        </a:rPr>
                        <a:t>It creates an empty String Builder with the specified capacity as length.</a:t>
                      </a:r>
                      <a:endParaRPr/>
                    </a:p>
                  </a:txBody>
                  <a:tcPr marT="76200" marB="76200" marR="76200" marL="76200">
                    <a:lnL cap="flat" cmpd="sng" w="9525">
                      <a:solidFill>
                        <a:srgbClr val="C7CCBE"/>
                      </a:solidFill>
                      <a:prstDash val="solid"/>
                      <a:round/>
                      <a:headEnd len="sm" w="sm" type="none"/>
                      <a:tailEnd len="sm" w="sm" type="none"/>
                    </a:lnL>
                    <a:lnR cap="flat" cmpd="sng" w="9525">
                      <a:solidFill>
                        <a:srgbClr val="C7CCBE"/>
                      </a:solidFill>
                      <a:prstDash val="solid"/>
                      <a:round/>
                      <a:headEnd len="sm" w="sm" type="none"/>
                      <a:tailEnd len="sm" w="sm" type="none"/>
                    </a:lnR>
                    <a:lnT cap="flat" cmpd="sng" w="9525">
                      <a:solidFill>
                        <a:srgbClr val="C7CCBE"/>
                      </a:solidFill>
                      <a:prstDash val="solid"/>
                      <a:round/>
                      <a:headEnd len="sm" w="sm" type="none"/>
                      <a:tailEnd len="sm" w="sm" type="none"/>
                    </a:lnT>
                    <a:lnB cap="flat" cmpd="sng" w="9525">
                      <a:solidFill>
                        <a:srgbClr val="C7CCBE"/>
                      </a:solidFill>
                      <a:prstDash val="solid"/>
                      <a:round/>
                      <a:headEnd len="sm" w="sm" type="none"/>
                      <a:tailEnd len="sm" w="sm" type="none"/>
                    </a:lnB>
                    <a:solidFill>
                      <a:srgbClr val="FFFFFF"/>
                    </a:solidFill>
                  </a:tcPr>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graphicFrame>
        <p:nvGraphicFramePr>
          <p:cNvPr id="207" name="Google Shape;207;p25"/>
          <p:cNvGraphicFramePr/>
          <p:nvPr/>
        </p:nvGraphicFramePr>
        <p:xfrm>
          <a:off x="575572" y="103577"/>
          <a:ext cx="3000000" cy="3000000"/>
        </p:xfrm>
        <a:graphic>
          <a:graphicData uri="http://schemas.openxmlformats.org/drawingml/2006/table">
            <a:tbl>
              <a:tblPr>
                <a:noFill/>
                <a:tableStyleId>{CF497854-B633-46F3-A97E-C78D58922008}</a:tableStyleId>
              </a:tblPr>
              <a:tblGrid>
                <a:gridCol w="5070825"/>
                <a:gridCol w="6060275"/>
              </a:tblGrid>
              <a:tr h="762575">
                <a:tc>
                  <a:txBody>
                    <a:bodyPr/>
                    <a:lstStyle/>
                    <a:p>
                      <a:pPr indent="0" lvl="0" marL="0" marR="0" rtl="0" algn="l">
                        <a:spcBef>
                          <a:spcPts val="0"/>
                        </a:spcBef>
                        <a:spcAft>
                          <a:spcPts val="0"/>
                        </a:spcAft>
                        <a:buNone/>
                      </a:pPr>
                      <a:r>
                        <a:rPr b="1" lang="en-US" sz="2000" u="none" cap="none" strike="noStrike">
                          <a:solidFill>
                            <a:srgbClr val="000000"/>
                          </a:solidFill>
                          <a:highlight>
                            <a:srgbClr val="C7CCBE"/>
                          </a:highlight>
                          <a:latin typeface="times new roman"/>
                          <a:ea typeface="times new roman"/>
                          <a:cs typeface="times new roman"/>
                          <a:sym typeface="times new roman"/>
                        </a:rPr>
                        <a:t>Method</a:t>
                      </a:r>
                      <a:endParaRPr b="1" sz="1900"/>
                    </a:p>
                  </a:txBody>
                  <a:tcPr marT="94975" marB="94975" marR="94975" marL="94975">
                    <a:lnL cap="flat" cmpd="sng" w="9525">
                      <a:solidFill>
                        <a:srgbClr val="10C002"/>
                      </a:solidFill>
                      <a:prstDash val="solid"/>
                      <a:round/>
                      <a:headEnd len="sm" w="sm" type="none"/>
                      <a:tailEnd len="sm" w="sm" type="none"/>
                    </a:lnL>
                    <a:lnR cap="flat" cmpd="sng" w="9525">
                      <a:solidFill>
                        <a:srgbClr val="10C002"/>
                      </a:solidFill>
                      <a:prstDash val="solid"/>
                      <a:round/>
                      <a:headEnd len="sm" w="sm" type="none"/>
                      <a:tailEnd len="sm" w="sm" type="none"/>
                    </a:lnR>
                    <a:lnT cap="flat" cmpd="sng" w="9525">
                      <a:solidFill>
                        <a:srgbClr val="10C002"/>
                      </a:solidFill>
                      <a:prstDash val="solid"/>
                      <a:round/>
                      <a:headEnd len="sm" w="sm" type="none"/>
                      <a:tailEnd len="sm" w="sm" type="none"/>
                    </a:lnT>
                    <a:lnB cap="flat" cmpd="sng" w="9525">
                      <a:solidFill>
                        <a:srgbClr val="C7CCBE"/>
                      </a:solidFill>
                      <a:prstDash val="solid"/>
                      <a:round/>
                      <a:headEnd len="sm" w="sm" type="none"/>
                      <a:tailEnd len="sm" w="sm" type="none"/>
                    </a:lnB>
                    <a:solidFill>
                      <a:srgbClr val="C7CCBE"/>
                    </a:solidFill>
                  </a:tcPr>
                </a:tc>
                <a:tc>
                  <a:txBody>
                    <a:bodyPr/>
                    <a:lstStyle/>
                    <a:p>
                      <a:pPr indent="0" lvl="0" marL="0" marR="0" rtl="0" algn="l">
                        <a:spcBef>
                          <a:spcPts val="0"/>
                        </a:spcBef>
                        <a:spcAft>
                          <a:spcPts val="0"/>
                        </a:spcAft>
                        <a:buNone/>
                      </a:pPr>
                      <a:r>
                        <a:rPr b="1" lang="en-US" sz="2000" u="none" cap="none" strike="noStrike">
                          <a:solidFill>
                            <a:srgbClr val="000000"/>
                          </a:solidFill>
                          <a:highlight>
                            <a:srgbClr val="C7CCBE"/>
                          </a:highlight>
                          <a:latin typeface="times new roman"/>
                          <a:ea typeface="times new roman"/>
                          <a:cs typeface="times new roman"/>
                          <a:sym typeface="times new roman"/>
                        </a:rPr>
                        <a:t>Description</a:t>
                      </a:r>
                      <a:endParaRPr b="1" sz="1900"/>
                    </a:p>
                  </a:txBody>
                  <a:tcPr marT="94975" marB="94975" marR="94975" marL="94975">
                    <a:lnL cap="flat" cmpd="sng" w="9525">
                      <a:solidFill>
                        <a:srgbClr val="10C002"/>
                      </a:solidFill>
                      <a:prstDash val="solid"/>
                      <a:round/>
                      <a:headEnd len="sm" w="sm" type="none"/>
                      <a:tailEnd len="sm" w="sm" type="none"/>
                    </a:lnL>
                    <a:lnR cap="flat" cmpd="sng" w="9525">
                      <a:solidFill>
                        <a:srgbClr val="10C002"/>
                      </a:solidFill>
                      <a:prstDash val="solid"/>
                      <a:round/>
                      <a:headEnd len="sm" w="sm" type="none"/>
                      <a:tailEnd len="sm" w="sm" type="none"/>
                    </a:lnR>
                    <a:lnT cap="flat" cmpd="sng" w="9525">
                      <a:solidFill>
                        <a:srgbClr val="10C002"/>
                      </a:solidFill>
                      <a:prstDash val="solid"/>
                      <a:round/>
                      <a:headEnd len="sm" w="sm" type="none"/>
                      <a:tailEnd len="sm" w="sm" type="none"/>
                    </a:lnT>
                    <a:lnB cap="flat" cmpd="sng" w="9525">
                      <a:solidFill>
                        <a:srgbClr val="C7CCBE"/>
                      </a:solidFill>
                      <a:prstDash val="solid"/>
                      <a:round/>
                      <a:headEnd len="sm" w="sm" type="none"/>
                      <a:tailEnd len="sm" w="sm" type="none"/>
                    </a:lnB>
                    <a:solidFill>
                      <a:srgbClr val="C7CCBE"/>
                    </a:solidFill>
                  </a:tcPr>
                </a:tc>
              </a:tr>
              <a:tr h="1937000">
                <a:tc>
                  <a:txBody>
                    <a:bodyPr/>
                    <a:lstStyle/>
                    <a:p>
                      <a:pPr indent="0" lvl="0" marL="0" marR="0" rtl="0" algn="just">
                        <a:spcBef>
                          <a:spcPts val="0"/>
                        </a:spcBef>
                        <a:spcAft>
                          <a:spcPts val="0"/>
                        </a:spcAft>
                        <a:buNone/>
                      </a:pPr>
                      <a:r>
                        <a:rPr lang="en-US" sz="1700" u="none" cap="none" strike="noStrike">
                          <a:solidFill>
                            <a:srgbClr val="333333"/>
                          </a:solidFill>
                          <a:latin typeface="Inter"/>
                          <a:ea typeface="Inter"/>
                          <a:cs typeface="Inter"/>
                          <a:sym typeface="Inter"/>
                        </a:rPr>
                        <a:t>public StringBuilder append(String s)</a:t>
                      </a:r>
                      <a:endParaRPr sz="1700"/>
                    </a:p>
                  </a:txBody>
                  <a:tcPr marT="63325" marB="63325" marR="63325" marL="63325">
                    <a:lnL cap="flat" cmpd="sng" w="9525">
                      <a:solidFill>
                        <a:srgbClr val="C7CCBE"/>
                      </a:solidFill>
                      <a:prstDash val="solid"/>
                      <a:round/>
                      <a:headEnd len="sm" w="sm" type="none"/>
                      <a:tailEnd len="sm" w="sm" type="none"/>
                    </a:lnL>
                    <a:lnR cap="flat" cmpd="sng" w="9525">
                      <a:solidFill>
                        <a:srgbClr val="C7CCBE"/>
                      </a:solidFill>
                      <a:prstDash val="solid"/>
                      <a:round/>
                      <a:headEnd len="sm" w="sm" type="none"/>
                      <a:tailEnd len="sm" w="sm" type="none"/>
                    </a:lnR>
                    <a:lnT cap="flat" cmpd="sng" w="9525">
                      <a:solidFill>
                        <a:srgbClr val="C7CCBE"/>
                      </a:solidFill>
                      <a:prstDash val="solid"/>
                      <a:round/>
                      <a:headEnd len="sm" w="sm" type="none"/>
                      <a:tailEnd len="sm" w="sm" type="none"/>
                    </a:lnT>
                    <a:lnB cap="flat" cmpd="sng" w="9525">
                      <a:solidFill>
                        <a:srgbClr val="C7CCBE"/>
                      </a:solidFill>
                      <a:prstDash val="solid"/>
                      <a:round/>
                      <a:headEnd len="sm" w="sm" type="none"/>
                      <a:tailEnd len="sm" w="sm" type="none"/>
                    </a:lnB>
                    <a:solidFill>
                      <a:srgbClr val="FFFFFF"/>
                    </a:solidFill>
                  </a:tcPr>
                </a:tc>
                <a:tc>
                  <a:txBody>
                    <a:bodyPr/>
                    <a:lstStyle/>
                    <a:p>
                      <a:pPr indent="0" lvl="0" marL="0" marR="0" rtl="0" algn="just">
                        <a:spcBef>
                          <a:spcPts val="0"/>
                        </a:spcBef>
                        <a:spcAft>
                          <a:spcPts val="0"/>
                        </a:spcAft>
                        <a:buNone/>
                      </a:pPr>
                      <a:r>
                        <a:rPr lang="en-US" sz="1700" u="none" cap="none" strike="noStrike">
                          <a:solidFill>
                            <a:srgbClr val="333333"/>
                          </a:solidFill>
                          <a:latin typeface="Inter"/>
                          <a:ea typeface="Inter"/>
                          <a:cs typeface="Inter"/>
                          <a:sym typeface="Inter"/>
                        </a:rPr>
                        <a:t>It is used to append the specified string with this string. The append() method is overloaded like append(char), append(boolean), append(int), append(float), append(double) etc.</a:t>
                      </a:r>
                      <a:endParaRPr sz="1700"/>
                    </a:p>
                  </a:txBody>
                  <a:tcPr marT="63325" marB="63325" marR="63325" marL="63325">
                    <a:lnL cap="flat" cmpd="sng" w="9525">
                      <a:solidFill>
                        <a:srgbClr val="C7CCBE"/>
                      </a:solidFill>
                      <a:prstDash val="solid"/>
                      <a:round/>
                      <a:headEnd len="sm" w="sm" type="none"/>
                      <a:tailEnd len="sm" w="sm" type="none"/>
                    </a:lnL>
                    <a:lnR cap="flat" cmpd="sng" w="9525">
                      <a:solidFill>
                        <a:srgbClr val="C7CCBE"/>
                      </a:solidFill>
                      <a:prstDash val="solid"/>
                      <a:round/>
                      <a:headEnd len="sm" w="sm" type="none"/>
                      <a:tailEnd len="sm" w="sm" type="none"/>
                    </a:lnR>
                    <a:lnT cap="flat" cmpd="sng" w="9525">
                      <a:solidFill>
                        <a:srgbClr val="C7CCBE"/>
                      </a:solidFill>
                      <a:prstDash val="solid"/>
                      <a:round/>
                      <a:headEnd len="sm" w="sm" type="none"/>
                      <a:tailEnd len="sm" w="sm" type="none"/>
                    </a:lnT>
                    <a:lnB cap="flat" cmpd="sng" w="9525">
                      <a:solidFill>
                        <a:srgbClr val="C7CCBE"/>
                      </a:solidFill>
                      <a:prstDash val="solid"/>
                      <a:round/>
                      <a:headEnd len="sm" w="sm" type="none"/>
                      <a:tailEnd len="sm" w="sm" type="none"/>
                    </a:lnB>
                    <a:solidFill>
                      <a:srgbClr val="FFFFFF"/>
                    </a:solidFill>
                  </a:tcPr>
                </a:tc>
              </a:tr>
              <a:tr h="1547150">
                <a:tc>
                  <a:txBody>
                    <a:bodyPr/>
                    <a:lstStyle/>
                    <a:p>
                      <a:pPr indent="0" lvl="0" marL="0" marR="0" rtl="0" algn="just">
                        <a:spcBef>
                          <a:spcPts val="0"/>
                        </a:spcBef>
                        <a:spcAft>
                          <a:spcPts val="0"/>
                        </a:spcAft>
                        <a:buNone/>
                      </a:pPr>
                      <a:r>
                        <a:rPr lang="en-US" sz="1700" u="none" cap="none" strike="noStrike">
                          <a:solidFill>
                            <a:srgbClr val="333333"/>
                          </a:solidFill>
                          <a:latin typeface="Inter"/>
                          <a:ea typeface="Inter"/>
                          <a:cs typeface="Inter"/>
                          <a:sym typeface="Inter"/>
                        </a:rPr>
                        <a:t>public StringBuilder insert(int offset, String s)</a:t>
                      </a:r>
                      <a:endParaRPr sz="1700"/>
                    </a:p>
                  </a:txBody>
                  <a:tcPr marT="63325" marB="63325" marR="63325" marL="63325">
                    <a:lnL cap="flat" cmpd="sng" w="9525">
                      <a:solidFill>
                        <a:srgbClr val="C7CCBE"/>
                      </a:solidFill>
                      <a:prstDash val="solid"/>
                      <a:round/>
                      <a:headEnd len="sm" w="sm" type="none"/>
                      <a:tailEnd len="sm" w="sm" type="none"/>
                    </a:lnL>
                    <a:lnR cap="flat" cmpd="sng" w="9525">
                      <a:solidFill>
                        <a:srgbClr val="C7CCBE"/>
                      </a:solidFill>
                      <a:prstDash val="solid"/>
                      <a:round/>
                      <a:headEnd len="sm" w="sm" type="none"/>
                      <a:tailEnd len="sm" w="sm" type="none"/>
                    </a:lnR>
                    <a:lnT cap="flat" cmpd="sng" w="9525">
                      <a:solidFill>
                        <a:srgbClr val="C7CCBE"/>
                      </a:solidFill>
                      <a:prstDash val="solid"/>
                      <a:round/>
                      <a:headEnd len="sm" w="sm" type="none"/>
                      <a:tailEnd len="sm" w="sm" type="none"/>
                    </a:lnT>
                    <a:lnB cap="flat" cmpd="sng" w="9525">
                      <a:solidFill>
                        <a:srgbClr val="C7CCBE"/>
                      </a:solidFill>
                      <a:prstDash val="solid"/>
                      <a:round/>
                      <a:headEnd len="sm" w="sm" type="none"/>
                      <a:tailEnd len="sm" w="sm" type="none"/>
                    </a:lnB>
                    <a:solidFill>
                      <a:srgbClr val="EFF1EB"/>
                    </a:solidFill>
                  </a:tcPr>
                </a:tc>
                <a:tc>
                  <a:txBody>
                    <a:bodyPr/>
                    <a:lstStyle/>
                    <a:p>
                      <a:pPr indent="0" lvl="0" marL="0" marR="0" rtl="0" algn="just">
                        <a:spcBef>
                          <a:spcPts val="0"/>
                        </a:spcBef>
                        <a:spcAft>
                          <a:spcPts val="0"/>
                        </a:spcAft>
                        <a:buNone/>
                      </a:pPr>
                      <a:r>
                        <a:rPr lang="en-US" sz="1700" u="none" cap="none" strike="noStrike">
                          <a:solidFill>
                            <a:srgbClr val="333333"/>
                          </a:solidFill>
                          <a:latin typeface="Inter"/>
                          <a:ea typeface="Inter"/>
                          <a:cs typeface="Inter"/>
                          <a:sym typeface="Inter"/>
                        </a:rPr>
                        <a:t>It is used to insert the specified string with this string at the specified position. The insert() method is overloaded like insert(int, char), insert(int, boolean), insert(int, int), insert(int, float), insert(int, double) etc.</a:t>
                      </a:r>
                      <a:endParaRPr sz="1700"/>
                    </a:p>
                  </a:txBody>
                  <a:tcPr marT="63325" marB="63325" marR="63325" marL="63325">
                    <a:lnL cap="flat" cmpd="sng" w="9525">
                      <a:solidFill>
                        <a:srgbClr val="C7CCBE"/>
                      </a:solidFill>
                      <a:prstDash val="solid"/>
                      <a:round/>
                      <a:headEnd len="sm" w="sm" type="none"/>
                      <a:tailEnd len="sm" w="sm" type="none"/>
                    </a:lnL>
                    <a:lnR cap="flat" cmpd="sng" w="9525">
                      <a:solidFill>
                        <a:srgbClr val="C7CCBE"/>
                      </a:solidFill>
                      <a:prstDash val="solid"/>
                      <a:round/>
                      <a:headEnd len="sm" w="sm" type="none"/>
                      <a:tailEnd len="sm" w="sm" type="none"/>
                    </a:lnR>
                    <a:lnT cap="flat" cmpd="sng" w="9525">
                      <a:solidFill>
                        <a:srgbClr val="C7CCBE"/>
                      </a:solidFill>
                      <a:prstDash val="solid"/>
                      <a:round/>
                      <a:headEnd len="sm" w="sm" type="none"/>
                      <a:tailEnd len="sm" w="sm" type="none"/>
                    </a:lnT>
                    <a:lnB cap="flat" cmpd="sng" w="9525">
                      <a:solidFill>
                        <a:srgbClr val="C7CCBE"/>
                      </a:solidFill>
                      <a:prstDash val="solid"/>
                      <a:round/>
                      <a:headEnd len="sm" w="sm" type="none"/>
                      <a:tailEnd len="sm" w="sm" type="none"/>
                    </a:lnB>
                    <a:solidFill>
                      <a:srgbClr val="EFF1EB"/>
                    </a:solidFill>
                  </a:tcPr>
                </a:tc>
              </a:tr>
              <a:tr h="911550">
                <a:tc>
                  <a:txBody>
                    <a:bodyPr/>
                    <a:lstStyle/>
                    <a:p>
                      <a:pPr indent="0" lvl="0" marL="0" marR="0" rtl="0" algn="just">
                        <a:spcBef>
                          <a:spcPts val="0"/>
                        </a:spcBef>
                        <a:spcAft>
                          <a:spcPts val="0"/>
                        </a:spcAft>
                        <a:buNone/>
                      </a:pPr>
                      <a:r>
                        <a:rPr lang="en-US" sz="1700" u="none" cap="none" strike="noStrike">
                          <a:solidFill>
                            <a:srgbClr val="333333"/>
                          </a:solidFill>
                          <a:latin typeface="Inter"/>
                          <a:ea typeface="Inter"/>
                          <a:cs typeface="Inter"/>
                          <a:sym typeface="Inter"/>
                        </a:rPr>
                        <a:t>public StringBuilder replace(int startIndex, int endIndex, String str)</a:t>
                      </a:r>
                      <a:endParaRPr sz="1700"/>
                    </a:p>
                  </a:txBody>
                  <a:tcPr marT="63325" marB="63325" marR="63325" marL="63325">
                    <a:lnL cap="flat" cmpd="sng" w="9525">
                      <a:solidFill>
                        <a:srgbClr val="C7CCBE"/>
                      </a:solidFill>
                      <a:prstDash val="solid"/>
                      <a:round/>
                      <a:headEnd len="sm" w="sm" type="none"/>
                      <a:tailEnd len="sm" w="sm" type="none"/>
                    </a:lnL>
                    <a:lnR cap="flat" cmpd="sng" w="9525">
                      <a:solidFill>
                        <a:srgbClr val="C7CCBE"/>
                      </a:solidFill>
                      <a:prstDash val="solid"/>
                      <a:round/>
                      <a:headEnd len="sm" w="sm" type="none"/>
                      <a:tailEnd len="sm" w="sm" type="none"/>
                    </a:lnR>
                    <a:lnT cap="flat" cmpd="sng" w="9525">
                      <a:solidFill>
                        <a:srgbClr val="C7CCBE"/>
                      </a:solidFill>
                      <a:prstDash val="solid"/>
                      <a:round/>
                      <a:headEnd len="sm" w="sm" type="none"/>
                      <a:tailEnd len="sm" w="sm" type="none"/>
                    </a:lnT>
                    <a:lnB cap="flat" cmpd="sng" w="9525">
                      <a:solidFill>
                        <a:srgbClr val="C7CCBE"/>
                      </a:solidFill>
                      <a:prstDash val="solid"/>
                      <a:round/>
                      <a:headEnd len="sm" w="sm" type="none"/>
                      <a:tailEnd len="sm" w="sm" type="none"/>
                    </a:lnB>
                    <a:solidFill>
                      <a:srgbClr val="FFFFFF"/>
                    </a:solidFill>
                  </a:tcPr>
                </a:tc>
                <a:tc>
                  <a:txBody>
                    <a:bodyPr/>
                    <a:lstStyle/>
                    <a:p>
                      <a:pPr indent="0" lvl="0" marL="0" marR="0" rtl="0" algn="just">
                        <a:spcBef>
                          <a:spcPts val="0"/>
                        </a:spcBef>
                        <a:spcAft>
                          <a:spcPts val="0"/>
                        </a:spcAft>
                        <a:buNone/>
                      </a:pPr>
                      <a:r>
                        <a:rPr lang="en-US" sz="1700" u="none" cap="none" strike="noStrike">
                          <a:solidFill>
                            <a:srgbClr val="333333"/>
                          </a:solidFill>
                          <a:latin typeface="Inter"/>
                          <a:ea typeface="Inter"/>
                          <a:cs typeface="Inter"/>
                          <a:sym typeface="Inter"/>
                        </a:rPr>
                        <a:t>It is used to replace the string from specified startIndex and endIndex.</a:t>
                      </a:r>
                      <a:endParaRPr sz="1700"/>
                    </a:p>
                  </a:txBody>
                  <a:tcPr marT="63325" marB="63325" marR="63325" marL="63325">
                    <a:lnL cap="flat" cmpd="sng" w="9525">
                      <a:solidFill>
                        <a:srgbClr val="C7CCBE"/>
                      </a:solidFill>
                      <a:prstDash val="solid"/>
                      <a:round/>
                      <a:headEnd len="sm" w="sm" type="none"/>
                      <a:tailEnd len="sm" w="sm" type="none"/>
                    </a:lnL>
                    <a:lnR cap="flat" cmpd="sng" w="9525">
                      <a:solidFill>
                        <a:srgbClr val="C7CCBE"/>
                      </a:solidFill>
                      <a:prstDash val="solid"/>
                      <a:round/>
                      <a:headEnd len="sm" w="sm" type="none"/>
                      <a:tailEnd len="sm" w="sm" type="none"/>
                    </a:lnR>
                    <a:lnT cap="flat" cmpd="sng" w="9525">
                      <a:solidFill>
                        <a:srgbClr val="C7CCBE"/>
                      </a:solidFill>
                      <a:prstDash val="solid"/>
                      <a:round/>
                      <a:headEnd len="sm" w="sm" type="none"/>
                      <a:tailEnd len="sm" w="sm" type="none"/>
                    </a:lnT>
                    <a:lnB cap="flat" cmpd="sng" w="9525">
                      <a:solidFill>
                        <a:srgbClr val="C7CCBE"/>
                      </a:solidFill>
                      <a:prstDash val="solid"/>
                      <a:round/>
                      <a:headEnd len="sm" w="sm" type="none"/>
                      <a:tailEnd len="sm" w="sm" type="none"/>
                    </a:lnB>
                    <a:solidFill>
                      <a:srgbClr val="FFFFFF"/>
                    </a:solidFill>
                  </a:tcPr>
                </a:tc>
              </a:tr>
              <a:tr h="911550">
                <a:tc>
                  <a:txBody>
                    <a:bodyPr/>
                    <a:lstStyle/>
                    <a:p>
                      <a:pPr indent="0" lvl="0" marL="0" marR="0" rtl="0" algn="just">
                        <a:spcBef>
                          <a:spcPts val="0"/>
                        </a:spcBef>
                        <a:spcAft>
                          <a:spcPts val="0"/>
                        </a:spcAft>
                        <a:buNone/>
                      </a:pPr>
                      <a:r>
                        <a:rPr lang="en-US" sz="1700" u="none" cap="none" strike="noStrike">
                          <a:solidFill>
                            <a:srgbClr val="333333"/>
                          </a:solidFill>
                          <a:latin typeface="Inter"/>
                          <a:ea typeface="Inter"/>
                          <a:cs typeface="Inter"/>
                          <a:sym typeface="Inter"/>
                        </a:rPr>
                        <a:t>public StringBuilder delete(int startIndex, int endIndex)</a:t>
                      </a:r>
                      <a:endParaRPr sz="1700"/>
                    </a:p>
                  </a:txBody>
                  <a:tcPr marT="63325" marB="63325" marR="63325" marL="63325">
                    <a:lnL cap="flat" cmpd="sng" w="9525">
                      <a:solidFill>
                        <a:srgbClr val="C7CCBE"/>
                      </a:solidFill>
                      <a:prstDash val="solid"/>
                      <a:round/>
                      <a:headEnd len="sm" w="sm" type="none"/>
                      <a:tailEnd len="sm" w="sm" type="none"/>
                    </a:lnL>
                    <a:lnR cap="flat" cmpd="sng" w="9525">
                      <a:solidFill>
                        <a:srgbClr val="C7CCBE"/>
                      </a:solidFill>
                      <a:prstDash val="solid"/>
                      <a:round/>
                      <a:headEnd len="sm" w="sm" type="none"/>
                      <a:tailEnd len="sm" w="sm" type="none"/>
                    </a:lnR>
                    <a:lnT cap="flat" cmpd="sng" w="9525">
                      <a:solidFill>
                        <a:srgbClr val="C7CCBE"/>
                      </a:solidFill>
                      <a:prstDash val="solid"/>
                      <a:round/>
                      <a:headEnd len="sm" w="sm" type="none"/>
                      <a:tailEnd len="sm" w="sm" type="none"/>
                    </a:lnT>
                    <a:lnB cap="flat" cmpd="sng" w="9525">
                      <a:solidFill>
                        <a:srgbClr val="C7CCBE"/>
                      </a:solidFill>
                      <a:prstDash val="solid"/>
                      <a:round/>
                      <a:headEnd len="sm" w="sm" type="none"/>
                      <a:tailEnd len="sm" w="sm" type="none"/>
                    </a:lnB>
                    <a:solidFill>
                      <a:srgbClr val="EFF1EB"/>
                    </a:solidFill>
                  </a:tcPr>
                </a:tc>
                <a:tc>
                  <a:txBody>
                    <a:bodyPr/>
                    <a:lstStyle/>
                    <a:p>
                      <a:pPr indent="0" lvl="0" marL="0" marR="0" rtl="0" algn="just">
                        <a:spcBef>
                          <a:spcPts val="0"/>
                        </a:spcBef>
                        <a:spcAft>
                          <a:spcPts val="0"/>
                        </a:spcAft>
                        <a:buNone/>
                      </a:pPr>
                      <a:r>
                        <a:rPr lang="en-US" sz="1700" u="none" cap="none" strike="noStrike">
                          <a:solidFill>
                            <a:srgbClr val="333333"/>
                          </a:solidFill>
                          <a:latin typeface="Inter"/>
                          <a:ea typeface="Inter"/>
                          <a:cs typeface="Inter"/>
                          <a:sym typeface="Inter"/>
                        </a:rPr>
                        <a:t>It is used to delete the string from specified startIndex and endIndex.</a:t>
                      </a:r>
                      <a:endParaRPr sz="1700"/>
                    </a:p>
                  </a:txBody>
                  <a:tcPr marT="63325" marB="63325" marR="63325" marL="63325">
                    <a:lnL cap="flat" cmpd="sng" w="9525">
                      <a:solidFill>
                        <a:srgbClr val="C7CCBE"/>
                      </a:solidFill>
                      <a:prstDash val="solid"/>
                      <a:round/>
                      <a:headEnd len="sm" w="sm" type="none"/>
                      <a:tailEnd len="sm" w="sm" type="none"/>
                    </a:lnL>
                    <a:lnR cap="flat" cmpd="sng" w="9525">
                      <a:solidFill>
                        <a:srgbClr val="C7CCBE"/>
                      </a:solidFill>
                      <a:prstDash val="solid"/>
                      <a:round/>
                      <a:headEnd len="sm" w="sm" type="none"/>
                      <a:tailEnd len="sm" w="sm" type="none"/>
                    </a:lnR>
                    <a:lnT cap="flat" cmpd="sng" w="9525">
                      <a:solidFill>
                        <a:srgbClr val="C7CCBE"/>
                      </a:solidFill>
                      <a:prstDash val="solid"/>
                      <a:round/>
                      <a:headEnd len="sm" w="sm" type="none"/>
                      <a:tailEnd len="sm" w="sm" type="none"/>
                    </a:lnT>
                    <a:lnB cap="flat" cmpd="sng" w="9525">
                      <a:solidFill>
                        <a:srgbClr val="C7CCBE"/>
                      </a:solidFill>
                      <a:prstDash val="solid"/>
                      <a:round/>
                      <a:headEnd len="sm" w="sm" type="none"/>
                      <a:tailEnd len="sm" w="sm" type="none"/>
                    </a:lnB>
                    <a:solidFill>
                      <a:srgbClr val="EFF1EB"/>
                    </a:solidFill>
                  </a:tcPr>
                </a:tc>
              </a:tr>
              <a:tr h="684600">
                <a:tc>
                  <a:txBody>
                    <a:bodyPr/>
                    <a:lstStyle/>
                    <a:p>
                      <a:pPr indent="0" lvl="0" marL="0" marR="0" rtl="0" algn="just">
                        <a:spcBef>
                          <a:spcPts val="0"/>
                        </a:spcBef>
                        <a:spcAft>
                          <a:spcPts val="0"/>
                        </a:spcAft>
                        <a:buNone/>
                      </a:pPr>
                      <a:r>
                        <a:rPr lang="en-US" sz="1700" u="none" cap="none" strike="noStrike">
                          <a:solidFill>
                            <a:srgbClr val="333333"/>
                          </a:solidFill>
                          <a:latin typeface="Inter"/>
                          <a:ea typeface="Inter"/>
                          <a:cs typeface="Inter"/>
                          <a:sym typeface="Inter"/>
                        </a:rPr>
                        <a:t>public StringBuilder reverse()</a:t>
                      </a:r>
                      <a:endParaRPr sz="1700"/>
                    </a:p>
                  </a:txBody>
                  <a:tcPr marT="63325" marB="63325" marR="63325" marL="63325">
                    <a:lnL cap="flat" cmpd="sng" w="9525">
                      <a:solidFill>
                        <a:srgbClr val="C7CCBE"/>
                      </a:solidFill>
                      <a:prstDash val="solid"/>
                      <a:round/>
                      <a:headEnd len="sm" w="sm" type="none"/>
                      <a:tailEnd len="sm" w="sm" type="none"/>
                    </a:lnL>
                    <a:lnR cap="flat" cmpd="sng" w="9525">
                      <a:solidFill>
                        <a:srgbClr val="C7CCBE"/>
                      </a:solidFill>
                      <a:prstDash val="solid"/>
                      <a:round/>
                      <a:headEnd len="sm" w="sm" type="none"/>
                      <a:tailEnd len="sm" w="sm" type="none"/>
                    </a:lnR>
                    <a:lnT cap="flat" cmpd="sng" w="9525">
                      <a:solidFill>
                        <a:srgbClr val="C7CCBE"/>
                      </a:solidFill>
                      <a:prstDash val="solid"/>
                      <a:round/>
                      <a:headEnd len="sm" w="sm" type="none"/>
                      <a:tailEnd len="sm" w="sm" type="none"/>
                    </a:lnT>
                    <a:lnB cap="flat" cmpd="sng" w="9525">
                      <a:solidFill>
                        <a:srgbClr val="C7CCBE"/>
                      </a:solidFill>
                      <a:prstDash val="solid"/>
                      <a:round/>
                      <a:headEnd len="sm" w="sm" type="none"/>
                      <a:tailEnd len="sm" w="sm" type="none"/>
                    </a:lnB>
                    <a:solidFill>
                      <a:srgbClr val="FFFFFF"/>
                    </a:solidFill>
                  </a:tcPr>
                </a:tc>
                <a:tc>
                  <a:txBody>
                    <a:bodyPr/>
                    <a:lstStyle/>
                    <a:p>
                      <a:pPr indent="0" lvl="0" marL="0" marR="0" rtl="0" algn="just">
                        <a:spcBef>
                          <a:spcPts val="0"/>
                        </a:spcBef>
                        <a:spcAft>
                          <a:spcPts val="0"/>
                        </a:spcAft>
                        <a:buNone/>
                      </a:pPr>
                      <a:r>
                        <a:rPr lang="en-US" sz="1700" u="none" cap="none" strike="noStrike">
                          <a:solidFill>
                            <a:srgbClr val="333333"/>
                          </a:solidFill>
                          <a:latin typeface="Inter"/>
                          <a:ea typeface="Inter"/>
                          <a:cs typeface="Inter"/>
                          <a:sym typeface="Inter"/>
                        </a:rPr>
                        <a:t>It is used to reverse the string.</a:t>
                      </a:r>
                      <a:endParaRPr sz="1700"/>
                    </a:p>
                  </a:txBody>
                  <a:tcPr marT="63325" marB="63325" marR="63325" marL="63325">
                    <a:lnL cap="flat" cmpd="sng" w="9525">
                      <a:solidFill>
                        <a:srgbClr val="C7CCBE"/>
                      </a:solidFill>
                      <a:prstDash val="solid"/>
                      <a:round/>
                      <a:headEnd len="sm" w="sm" type="none"/>
                      <a:tailEnd len="sm" w="sm" type="none"/>
                    </a:lnL>
                    <a:lnR cap="flat" cmpd="sng" w="9525">
                      <a:solidFill>
                        <a:srgbClr val="C7CCBE"/>
                      </a:solidFill>
                      <a:prstDash val="solid"/>
                      <a:round/>
                      <a:headEnd len="sm" w="sm" type="none"/>
                      <a:tailEnd len="sm" w="sm" type="none"/>
                    </a:lnR>
                    <a:lnT cap="flat" cmpd="sng" w="9525">
                      <a:solidFill>
                        <a:srgbClr val="C7CCBE"/>
                      </a:solidFill>
                      <a:prstDash val="solid"/>
                      <a:round/>
                      <a:headEnd len="sm" w="sm" type="none"/>
                      <a:tailEnd len="sm" w="sm" type="none"/>
                    </a:lnT>
                    <a:lnB cap="flat" cmpd="sng" w="9525">
                      <a:solidFill>
                        <a:srgbClr val="C7CCBE"/>
                      </a:solidFill>
                      <a:prstDash val="solid"/>
                      <a:round/>
                      <a:headEnd len="sm" w="sm" type="none"/>
                      <a:tailEnd len="sm" w="sm" type="none"/>
                    </a:lnB>
                    <a:solidFill>
                      <a:srgbClr val="FFFFFF"/>
                    </a:solidFill>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3"/>
          <p:cNvSpPr txBox="1"/>
          <p:nvPr>
            <p:ph idx="1" type="body"/>
          </p:nvPr>
        </p:nvSpPr>
        <p:spPr>
          <a:xfrm>
            <a:off x="838200" y="126124"/>
            <a:ext cx="10515600" cy="6050839"/>
          </a:xfrm>
          <a:prstGeom prst="rect">
            <a:avLst/>
          </a:prstGeom>
          <a:noFill/>
          <a:ln>
            <a:noFill/>
          </a:ln>
        </p:spPr>
        <p:txBody>
          <a:bodyPr anchorCtr="0" anchor="t" bIns="45700" lIns="91425" spcFirstLastPara="1" rIns="91425" wrap="square" tIns="45700">
            <a:normAutofit fontScale="77500" lnSpcReduction="20000"/>
          </a:bodyPr>
          <a:lstStyle/>
          <a:p>
            <a:pPr indent="0" lvl="0" marL="0" rtl="0" algn="l">
              <a:lnSpc>
                <a:spcPct val="90000"/>
              </a:lnSpc>
              <a:spcBef>
                <a:spcPts val="0"/>
              </a:spcBef>
              <a:spcAft>
                <a:spcPts val="0"/>
              </a:spcAft>
              <a:buClr>
                <a:srgbClr val="000000"/>
              </a:buClr>
              <a:buSzPct val="100000"/>
              <a:buNone/>
            </a:pPr>
            <a:r>
              <a:rPr b="1" i="0" lang="en-US">
                <a:solidFill>
                  <a:srgbClr val="000000"/>
                </a:solidFill>
                <a:highlight>
                  <a:srgbClr val="FFFFFF"/>
                </a:highlight>
                <a:latin typeface="Arial"/>
                <a:ea typeface="Arial"/>
                <a:cs typeface="Arial"/>
                <a:sym typeface="Arial"/>
              </a:rPr>
              <a:t> </a:t>
            </a:r>
            <a:r>
              <a:rPr b="1" i="0" lang="en-US">
                <a:solidFill>
                  <a:srgbClr val="3366FF"/>
                </a:solidFill>
                <a:highlight>
                  <a:srgbClr val="FFFFFF"/>
                </a:highlight>
                <a:latin typeface="Arial"/>
                <a:ea typeface="Arial"/>
                <a:cs typeface="Arial"/>
                <a:sym typeface="Arial"/>
              </a:rPr>
              <a:t>String(char chars[ ])</a:t>
            </a:r>
            <a:r>
              <a:rPr b="1" i="0" lang="en-US">
                <a:solidFill>
                  <a:srgbClr val="000000"/>
                </a:solidFill>
                <a:highlight>
                  <a:srgbClr val="FFFFFF"/>
                </a:highlight>
                <a:latin typeface="Arial"/>
                <a:ea typeface="Arial"/>
                <a:cs typeface="Arial"/>
                <a:sym typeface="Arial"/>
              </a:rPr>
              <a:t>:</a:t>
            </a:r>
            <a:r>
              <a:rPr b="0" i="0" lang="en-US">
                <a:solidFill>
                  <a:srgbClr val="000000"/>
                </a:solidFill>
                <a:highlight>
                  <a:srgbClr val="FFFFFF"/>
                </a:highlight>
                <a:latin typeface="Arial"/>
                <a:ea typeface="Arial"/>
                <a:cs typeface="Arial"/>
                <a:sym typeface="Arial"/>
              </a:rPr>
              <a:t> This string constructor creates a string object and stores the array of characters in it. The general syntax to create a string object with a specified array of characters is as follows:</a:t>
            </a:r>
            <a:endParaRPr/>
          </a:p>
          <a:p>
            <a:pPr indent="0" lvl="0" marL="0" rtl="0" algn="l">
              <a:lnSpc>
                <a:spcPct val="90000"/>
              </a:lnSpc>
              <a:spcBef>
                <a:spcPts val="1000"/>
              </a:spcBef>
              <a:spcAft>
                <a:spcPts val="0"/>
              </a:spcAft>
              <a:buClr>
                <a:schemeClr val="dk1"/>
              </a:buClr>
              <a:buSzPct val="100000"/>
              <a:buNone/>
            </a:pPr>
            <a:r>
              <a:rPr lang="en-US"/>
              <a:t>String str = new String(char char[])</a:t>
            </a:r>
            <a:endParaRPr/>
          </a:p>
          <a:p>
            <a:pPr indent="0" lvl="0" marL="0" rtl="0" algn="l">
              <a:lnSpc>
                <a:spcPct val="90000"/>
              </a:lnSpc>
              <a:spcBef>
                <a:spcPts val="1000"/>
              </a:spcBef>
              <a:spcAft>
                <a:spcPts val="0"/>
              </a:spcAft>
              <a:buClr>
                <a:schemeClr val="dk1"/>
              </a:buClr>
              <a:buSzPct val="100000"/>
              <a:buNone/>
            </a:pPr>
            <a:r>
              <a:t/>
            </a:r>
            <a:endParaRPr/>
          </a:p>
          <a:p>
            <a:pPr indent="0" lvl="0" marL="0" rtl="0" algn="l">
              <a:lnSpc>
                <a:spcPct val="90000"/>
              </a:lnSpc>
              <a:spcBef>
                <a:spcPts val="1000"/>
              </a:spcBef>
              <a:spcAft>
                <a:spcPts val="0"/>
              </a:spcAft>
              <a:buClr>
                <a:schemeClr val="dk1"/>
              </a:buClr>
              <a:buSzPct val="100000"/>
              <a:buNone/>
            </a:pPr>
            <a:r>
              <a:rPr lang="en-US"/>
              <a:t>For example:</a:t>
            </a:r>
            <a:endParaRPr/>
          </a:p>
          <a:p>
            <a:pPr indent="0" lvl="0" marL="0" rtl="0" algn="l">
              <a:lnSpc>
                <a:spcPct val="90000"/>
              </a:lnSpc>
              <a:spcBef>
                <a:spcPts val="1000"/>
              </a:spcBef>
              <a:spcAft>
                <a:spcPts val="0"/>
              </a:spcAft>
              <a:buClr>
                <a:schemeClr val="dk1"/>
              </a:buClr>
              <a:buSzPct val="100000"/>
              <a:buNone/>
            </a:pPr>
            <a:r>
              <a:rPr lang="en-US"/>
              <a:t>    char chars[] = { 'a', 'b', 'c', 'd' };</a:t>
            </a:r>
            <a:endParaRPr/>
          </a:p>
          <a:p>
            <a:pPr indent="0" lvl="0" marL="0" rtl="0" algn="l">
              <a:lnSpc>
                <a:spcPct val="90000"/>
              </a:lnSpc>
              <a:spcBef>
                <a:spcPts val="1000"/>
              </a:spcBef>
              <a:spcAft>
                <a:spcPts val="0"/>
              </a:spcAft>
              <a:buClr>
                <a:schemeClr val="dk1"/>
              </a:buClr>
              <a:buSzPct val="100000"/>
              <a:buNone/>
            </a:pPr>
            <a:r>
              <a:rPr lang="en-US"/>
              <a:t>    String s3 = new String(chars);</a:t>
            </a:r>
            <a:endParaRPr/>
          </a:p>
          <a:p>
            <a:pPr indent="0" lvl="0" marL="0" rtl="0" algn="l">
              <a:lnSpc>
                <a:spcPct val="90000"/>
              </a:lnSpc>
              <a:spcBef>
                <a:spcPts val="1000"/>
              </a:spcBef>
              <a:spcAft>
                <a:spcPts val="0"/>
              </a:spcAft>
              <a:buClr>
                <a:schemeClr val="dk1"/>
              </a:buClr>
              <a:buSzPct val="100000"/>
              <a:buNone/>
            </a:pPr>
            <a:r>
              <a:t/>
            </a:r>
            <a:endParaRPr/>
          </a:p>
          <a:p>
            <a:pPr indent="0" lvl="0" marL="0" rtl="0" algn="l">
              <a:lnSpc>
                <a:spcPct val="90000"/>
              </a:lnSpc>
              <a:spcBef>
                <a:spcPts val="1000"/>
              </a:spcBef>
              <a:spcAft>
                <a:spcPts val="0"/>
              </a:spcAft>
              <a:buClr>
                <a:schemeClr val="dk1"/>
              </a:buClr>
              <a:buSzPct val="100000"/>
              <a:buNone/>
            </a:pPr>
            <a:r>
              <a:rPr lang="en-US"/>
              <a:t>public class Science { </a:t>
            </a:r>
            <a:endParaRPr/>
          </a:p>
          <a:p>
            <a:pPr indent="0" lvl="0" marL="0" rtl="0" algn="l">
              <a:lnSpc>
                <a:spcPct val="90000"/>
              </a:lnSpc>
              <a:spcBef>
                <a:spcPts val="1000"/>
              </a:spcBef>
              <a:spcAft>
                <a:spcPts val="0"/>
              </a:spcAft>
              <a:buClr>
                <a:schemeClr val="dk1"/>
              </a:buClr>
              <a:buSzPct val="100000"/>
              <a:buNone/>
            </a:pPr>
            <a:r>
              <a:rPr lang="en-US"/>
              <a:t>public static void main(String[ ] args) </a:t>
            </a:r>
            <a:endParaRPr/>
          </a:p>
          <a:p>
            <a:pPr indent="0" lvl="0" marL="0" rtl="0" algn="l">
              <a:lnSpc>
                <a:spcPct val="90000"/>
              </a:lnSpc>
              <a:spcBef>
                <a:spcPts val="1000"/>
              </a:spcBef>
              <a:spcAft>
                <a:spcPts val="0"/>
              </a:spcAft>
              <a:buClr>
                <a:schemeClr val="dk1"/>
              </a:buClr>
              <a:buSzPct val="100000"/>
              <a:buNone/>
            </a:pPr>
            <a:r>
              <a:rPr lang="en-US"/>
              <a:t>{ </a:t>
            </a:r>
            <a:endParaRPr/>
          </a:p>
          <a:p>
            <a:pPr indent="0" lvl="0" marL="0" rtl="0" algn="l">
              <a:lnSpc>
                <a:spcPct val="90000"/>
              </a:lnSpc>
              <a:spcBef>
                <a:spcPts val="1000"/>
              </a:spcBef>
              <a:spcAft>
                <a:spcPts val="0"/>
              </a:spcAft>
              <a:buClr>
                <a:schemeClr val="dk1"/>
              </a:buClr>
              <a:buSzPct val="100000"/>
              <a:buNone/>
            </a:pPr>
            <a:r>
              <a:rPr lang="en-US"/>
              <a:t>   char chars[] = {'s', 'c', 'i', 'e', 'n', 'c', 'e'}; </a:t>
            </a:r>
            <a:endParaRPr/>
          </a:p>
          <a:p>
            <a:pPr indent="0" lvl="0" marL="0" rtl="0" algn="l">
              <a:lnSpc>
                <a:spcPct val="90000"/>
              </a:lnSpc>
              <a:spcBef>
                <a:spcPts val="1000"/>
              </a:spcBef>
              <a:spcAft>
                <a:spcPts val="0"/>
              </a:spcAft>
              <a:buClr>
                <a:schemeClr val="dk1"/>
              </a:buClr>
              <a:buSzPct val="100000"/>
              <a:buNone/>
            </a:pPr>
            <a:r>
              <a:rPr lang="en-US"/>
              <a:t>   String s = new String(chars); </a:t>
            </a:r>
            <a:endParaRPr/>
          </a:p>
          <a:p>
            <a:pPr indent="0" lvl="0" marL="0" rtl="0" algn="l">
              <a:lnSpc>
                <a:spcPct val="90000"/>
              </a:lnSpc>
              <a:spcBef>
                <a:spcPts val="1000"/>
              </a:spcBef>
              <a:spcAft>
                <a:spcPts val="0"/>
              </a:spcAft>
              <a:buClr>
                <a:schemeClr val="dk1"/>
              </a:buClr>
              <a:buSzPct val="100000"/>
              <a:buNone/>
            </a:pPr>
            <a:r>
              <a:rPr lang="en-US"/>
              <a:t>   System.out.println(s);           //output  science</a:t>
            </a:r>
            <a:endParaRPr/>
          </a:p>
          <a:p>
            <a:pPr indent="0" lvl="0" marL="0" rtl="0" algn="l">
              <a:lnSpc>
                <a:spcPct val="90000"/>
              </a:lnSpc>
              <a:spcBef>
                <a:spcPts val="1000"/>
              </a:spcBef>
              <a:spcAft>
                <a:spcPts val="0"/>
              </a:spcAft>
              <a:buClr>
                <a:schemeClr val="dk1"/>
              </a:buClr>
              <a:buSzPct val="100000"/>
              <a:buNone/>
            </a:pPr>
            <a:r>
              <a:rPr lang="en-US"/>
              <a:t> } </a:t>
            </a:r>
            <a:endParaRPr/>
          </a:p>
          <a:p>
            <a:pPr indent="0" lvl="0" marL="0" rtl="0" algn="l">
              <a:lnSpc>
                <a:spcPct val="90000"/>
              </a:lnSpc>
              <a:spcBef>
                <a:spcPts val="1000"/>
              </a:spcBef>
              <a:spcAft>
                <a:spcPts val="0"/>
              </a:spcAft>
              <a:buClr>
                <a:schemeClr val="dk1"/>
              </a:buClr>
              <a:buSzPct val="100000"/>
              <a:buNone/>
            </a:pPr>
            <a:r>
              <a:rPr lang="en-US"/>
              <a:t>}</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4"/>
          <p:cNvSpPr txBox="1"/>
          <p:nvPr>
            <p:ph idx="1" type="body"/>
          </p:nvPr>
        </p:nvSpPr>
        <p:spPr>
          <a:xfrm>
            <a:off x="838200" y="346841"/>
            <a:ext cx="10515600" cy="5830122"/>
          </a:xfrm>
          <a:prstGeom prst="rect">
            <a:avLst/>
          </a:prstGeom>
          <a:noFill/>
          <a:ln>
            <a:noFill/>
          </a:ln>
        </p:spPr>
        <p:txBody>
          <a:bodyPr anchorCtr="0" anchor="t" bIns="45700" lIns="91425" spcFirstLastPara="1" rIns="91425" wrap="square" tIns="45700">
            <a:normAutofit fontScale="92500" lnSpcReduction="10000"/>
          </a:bodyPr>
          <a:lstStyle/>
          <a:p>
            <a:pPr indent="-228600" lvl="0" marL="228600" rtl="0" algn="l">
              <a:lnSpc>
                <a:spcPct val="90000"/>
              </a:lnSpc>
              <a:spcBef>
                <a:spcPts val="0"/>
              </a:spcBef>
              <a:spcAft>
                <a:spcPts val="0"/>
              </a:spcAft>
              <a:buClr>
                <a:srgbClr val="3366FF"/>
              </a:buClr>
              <a:buSzPct val="100000"/>
              <a:buChar char="•"/>
            </a:pPr>
            <a:r>
              <a:rPr b="1" i="0" lang="en-US">
                <a:solidFill>
                  <a:srgbClr val="3366FF"/>
                </a:solidFill>
                <a:highlight>
                  <a:srgbClr val="FFFFFF"/>
                </a:highlight>
                <a:latin typeface="Arial"/>
                <a:ea typeface="Arial"/>
                <a:cs typeface="Arial"/>
                <a:sym typeface="Arial"/>
              </a:rPr>
              <a:t>String(char chars[ ], int startIndex, int count)</a:t>
            </a:r>
            <a:r>
              <a:rPr b="1" i="0" lang="en-US">
                <a:solidFill>
                  <a:srgbClr val="000000"/>
                </a:solidFill>
                <a:highlight>
                  <a:srgbClr val="FFFFFF"/>
                </a:highlight>
                <a:latin typeface="Arial"/>
                <a:ea typeface="Arial"/>
                <a:cs typeface="Arial"/>
                <a:sym typeface="Arial"/>
              </a:rPr>
              <a:t>:</a:t>
            </a:r>
            <a:r>
              <a:rPr b="0" i="0" lang="en-US">
                <a:solidFill>
                  <a:srgbClr val="000000"/>
                </a:solidFill>
                <a:highlight>
                  <a:srgbClr val="FFFFFF"/>
                </a:highlight>
                <a:latin typeface="Arial"/>
                <a:ea typeface="Arial"/>
                <a:cs typeface="Arial"/>
                <a:sym typeface="Arial"/>
              </a:rPr>
              <a:t> This constructor creates and initializes a string object with a subrange of a character array.</a:t>
            </a:r>
            <a:endParaRPr/>
          </a:p>
          <a:p>
            <a:pPr indent="-228600" lvl="0" marL="228600" rtl="0" algn="l">
              <a:lnSpc>
                <a:spcPct val="90000"/>
              </a:lnSpc>
              <a:spcBef>
                <a:spcPts val="1000"/>
              </a:spcBef>
              <a:spcAft>
                <a:spcPts val="0"/>
              </a:spcAft>
              <a:buClr>
                <a:srgbClr val="000000"/>
              </a:buClr>
              <a:buSzPct val="100000"/>
              <a:buChar char="•"/>
            </a:pPr>
            <a:r>
              <a:rPr b="0" i="0" lang="en-US">
                <a:solidFill>
                  <a:srgbClr val="000000"/>
                </a:solidFill>
                <a:highlight>
                  <a:srgbClr val="FFFFFF"/>
                </a:highlight>
                <a:latin typeface="Arial"/>
                <a:ea typeface="Arial"/>
                <a:cs typeface="Arial"/>
                <a:sym typeface="Arial"/>
              </a:rPr>
              <a:t>The argument startIndex specifies the index at which the subrange begins and count specifies the number of characters to be copied. The general syntax to create a string object with the specified subrange of character array is as follows:</a:t>
            </a:r>
            <a:endParaRPr/>
          </a:p>
          <a:p>
            <a:pPr indent="0" lvl="0" marL="0" rtl="0" algn="l">
              <a:lnSpc>
                <a:spcPct val="90000"/>
              </a:lnSpc>
              <a:spcBef>
                <a:spcPts val="1000"/>
              </a:spcBef>
              <a:spcAft>
                <a:spcPts val="0"/>
              </a:spcAft>
              <a:buClr>
                <a:schemeClr val="dk1"/>
              </a:buClr>
              <a:buSzPct val="100000"/>
              <a:buNone/>
            </a:pPr>
            <a:r>
              <a:rPr lang="en-US"/>
              <a:t>String str = new String(char chars[ ], int startIndex, int count);</a:t>
            </a:r>
            <a:endParaRPr/>
          </a:p>
          <a:p>
            <a:pPr indent="0" lvl="0" marL="0" rtl="0" algn="l">
              <a:lnSpc>
                <a:spcPct val="90000"/>
              </a:lnSpc>
              <a:spcBef>
                <a:spcPts val="1000"/>
              </a:spcBef>
              <a:spcAft>
                <a:spcPts val="0"/>
              </a:spcAft>
              <a:buClr>
                <a:schemeClr val="dk1"/>
              </a:buClr>
              <a:buSzPct val="100000"/>
              <a:buNone/>
            </a:pPr>
            <a:r>
              <a:t/>
            </a:r>
            <a:endParaRPr/>
          </a:p>
          <a:p>
            <a:pPr indent="0" lvl="0" marL="0" rtl="0" algn="l">
              <a:lnSpc>
                <a:spcPct val="90000"/>
              </a:lnSpc>
              <a:spcBef>
                <a:spcPts val="1000"/>
              </a:spcBef>
              <a:spcAft>
                <a:spcPts val="0"/>
              </a:spcAft>
              <a:buClr>
                <a:schemeClr val="dk1"/>
              </a:buClr>
              <a:buSzPct val="100000"/>
              <a:buNone/>
            </a:pPr>
            <a:r>
              <a:rPr lang="en-US"/>
              <a:t>For example:</a:t>
            </a:r>
            <a:endParaRPr/>
          </a:p>
          <a:p>
            <a:pPr indent="0" lvl="0" marL="0" rtl="0" algn="l">
              <a:lnSpc>
                <a:spcPct val="90000"/>
              </a:lnSpc>
              <a:spcBef>
                <a:spcPts val="1000"/>
              </a:spcBef>
              <a:spcAft>
                <a:spcPts val="0"/>
              </a:spcAft>
              <a:buClr>
                <a:schemeClr val="dk1"/>
              </a:buClr>
              <a:buSzPct val="100000"/>
              <a:buNone/>
            </a:pPr>
            <a:r>
              <a:rPr lang="en-US"/>
              <a:t>   char chars[] = { 'w', 'i', 'n', 'd', 'o', 'w', 's'  };</a:t>
            </a:r>
            <a:endParaRPr/>
          </a:p>
          <a:p>
            <a:pPr indent="0" lvl="0" marL="0" rtl="0" algn="l">
              <a:lnSpc>
                <a:spcPct val="90000"/>
              </a:lnSpc>
              <a:spcBef>
                <a:spcPts val="1000"/>
              </a:spcBef>
              <a:spcAft>
                <a:spcPts val="0"/>
              </a:spcAft>
              <a:buClr>
                <a:schemeClr val="dk1"/>
              </a:buClr>
              <a:buSzPct val="100000"/>
              <a:buNone/>
            </a:pPr>
            <a:r>
              <a:rPr lang="en-US"/>
              <a:t>   String str = new String(chars, 2, 3);</a:t>
            </a:r>
            <a:endParaRPr/>
          </a:p>
          <a:p>
            <a:pPr indent="0" lvl="0" marL="0" rtl="0" algn="l">
              <a:lnSpc>
                <a:spcPct val="90000"/>
              </a:lnSpc>
              <a:spcBef>
                <a:spcPts val="1000"/>
              </a:spcBef>
              <a:spcAft>
                <a:spcPts val="0"/>
              </a:spcAft>
              <a:buClr>
                <a:srgbClr val="000000"/>
              </a:buClr>
              <a:buSzPct val="100000"/>
              <a:buNone/>
            </a:pPr>
            <a:r>
              <a:rPr b="0" i="0" lang="en-US">
                <a:solidFill>
                  <a:srgbClr val="000000"/>
                </a:solidFill>
                <a:highlight>
                  <a:srgbClr val="FFFFFF"/>
                </a:highlight>
                <a:latin typeface="Arial"/>
                <a:ea typeface="Arial"/>
                <a:cs typeface="Arial"/>
                <a:sym typeface="Arial"/>
              </a:rPr>
              <a:t>The object str contains the address of the value ”ndo” stored in the heap area because the starting index is 2 and the total number of characters to be copied is 3. </a:t>
            </a:r>
            <a:endParaRPr/>
          </a:p>
          <a:p>
            <a:pPr indent="0" lvl="0" marL="0" rtl="0" algn="l">
              <a:lnSpc>
                <a:spcPct val="90000"/>
              </a:lnSpc>
              <a:spcBef>
                <a:spcPts val="1000"/>
              </a:spcBef>
              <a:spcAft>
                <a:spcPts val="0"/>
              </a:spcAft>
              <a:buClr>
                <a:schemeClr val="dk1"/>
              </a:buClr>
              <a:buSzPct val="100000"/>
              <a:buNone/>
            </a:pPr>
            <a:r>
              <a:t/>
            </a:r>
            <a:endParaRPr/>
          </a:p>
          <a:p>
            <a:pPr indent="0" lvl="0" marL="0" rtl="0" algn="l">
              <a:lnSpc>
                <a:spcPct val="90000"/>
              </a:lnSpc>
              <a:spcBef>
                <a:spcPts val="1000"/>
              </a:spcBef>
              <a:spcAft>
                <a:spcPts val="0"/>
              </a:spcAft>
              <a:buClr>
                <a:schemeClr val="dk1"/>
              </a:buClr>
              <a:buSzPct val="100000"/>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5"/>
          <p:cNvSpPr txBox="1"/>
          <p:nvPr>
            <p:ph idx="1" type="body"/>
          </p:nvPr>
        </p:nvSpPr>
        <p:spPr>
          <a:xfrm>
            <a:off x="838200" y="378372"/>
            <a:ext cx="10515600" cy="5798591"/>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lang="en-US"/>
              <a:t>public class Windows { </a:t>
            </a:r>
            <a:endParaRPr/>
          </a:p>
          <a:p>
            <a:pPr indent="0" lvl="0" marL="0" rtl="0" algn="l">
              <a:lnSpc>
                <a:spcPct val="90000"/>
              </a:lnSpc>
              <a:spcBef>
                <a:spcPts val="1000"/>
              </a:spcBef>
              <a:spcAft>
                <a:spcPts val="0"/>
              </a:spcAft>
              <a:buClr>
                <a:schemeClr val="dk1"/>
              </a:buClr>
              <a:buSzPts val="2800"/>
              <a:buNone/>
            </a:pPr>
            <a:r>
              <a:rPr lang="en-US"/>
              <a:t>public static void main(String[] args) </a:t>
            </a:r>
            <a:endParaRPr/>
          </a:p>
          <a:p>
            <a:pPr indent="0" lvl="0" marL="0" rtl="0" algn="l">
              <a:lnSpc>
                <a:spcPct val="90000"/>
              </a:lnSpc>
              <a:spcBef>
                <a:spcPts val="1000"/>
              </a:spcBef>
              <a:spcAft>
                <a:spcPts val="0"/>
              </a:spcAft>
              <a:buClr>
                <a:schemeClr val="dk1"/>
              </a:buClr>
              <a:buSzPts val="2800"/>
              <a:buNone/>
            </a:pPr>
            <a:r>
              <a:rPr lang="en-US"/>
              <a:t>{ </a:t>
            </a:r>
            <a:endParaRPr/>
          </a:p>
          <a:p>
            <a:pPr indent="0" lvl="0" marL="0" rtl="0" algn="l">
              <a:lnSpc>
                <a:spcPct val="90000"/>
              </a:lnSpc>
              <a:spcBef>
                <a:spcPts val="1000"/>
              </a:spcBef>
              <a:spcAft>
                <a:spcPts val="0"/>
              </a:spcAft>
              <a:buClr>
                <a:schemeClr val="dk1"/>
              </a:buClr>
              <a:buSzPts val="2800"/>
              <a:buNone/>
            </a:pPr>
            <a:r>
              <a:rPr lang="en-US"/>
              <a:t>    char chars[] = { 'w', 'i', 'n', 'd', 'o', 'w', 's' }; </a:t>
            </a:r>
            <a:endParaRPr/>
          </a:p>
          <a:p>
            <a:pPr indent="0" lvl="0" marL="0" rtl="0" algn="l">
              <a:lnSpc>
                <a:spcPct val="90000"/>
              </a:lnSpc>
              <a:spcBef>
                <a:spcPts val="1000"/>
              </a:spcBef>
              <a:spcAft>
                <a:spcPts val="0"/>
              </a:spcAft>
              <a:buClr>
                <a:schemeClr val="dk1"/>
              </a:buClr>
              <a:buSzPts val="2800"/>
              <a:buNone/>
            </a:pPr>
            <a:r>
              <a:rPr lang="en-US"/>
              <a:t>    String s = new String(chars, 0,4); </a:t>
            </a:r>
            <a:endParaRPr/>
          </a:p>
          <a:p>
            <a:pPr indent="0" lvl="0" marL="0" rtl="0" algn="l">
              <a:lnSpc>
                <a:spcPct val="90000"/>
              </a:lnSpc>
              <a:spcBef>
                <a:spcPts val="1000"/>
              </a:spcBef>
              <a:spcAft>
                <a:spcPts val="0"/>
              </a:spcAft>
              <a:buClr>
                <a:schemeClr val="dk1"/>
              </a:buClr>
              <a:buSzPts val="2800"/>
              <a:buNone/>
            </a:pPr>
            <a:r>
              <a:rPr lang="en-US"/>
              <a:t>    System.out.println(s); </a:t>
            </a:r>
            <a:endParaRPr/>
          </a:p>
          <a:p>
            <a:pPr indent="0" lvl="0" marL="0" rtl="0" algn="l">
              <a:lnSpc>
                <a:spcPct val="90000"/>
              </a:lnSpc>
              <a:spcBef>
                <a:spcPts val="1000"/>
              </a:spcBef>
              <a:spcAft>
                <a:spcPts val="0"/>
              </a:spcAft>
              <a:buClr>
                <a:schemeClr val="dk1"/>
              </a:buClr>
              <a:buSzPts val="2800"/>
              <a:buNone/>
            </a:pPr>
            <a:r>
              <a:rPr lang="en-US"/>
              <a:t> } </a:t>
            </a:r>
            <a:endParaRPr/>
          </a:p>
          <a:p>
            <a:pPr indent="0" lvl="0" marL="0" rtl="0" algn="l">
              <a:lnSpc>
                <a:spcPct val="90000"/>
              </a:lnSpc>
              <a:spcBef>
                <a:spcPts val="1000"/>
              </a:spcBef>
              <a:spcAft>
                <a:spcPts val="0"/>
              </a:spcAft>
              <a:buClr>
                <a:schemeClr val="dk1"/>
              </a:buClr>
              <a:buSzPts val="2800"/>
              <a:buNone/>
            </a:pPr>
            <a:r>
              <a:rPr lang="en-US"/>
              <a:t>}</a:t>
            </a:r>
            <a:endParaRPr/>
          </a:p>
          <a:p>
            <a:pPr indent="0" lvl="0" marL="0" rtl="0" algn="l">
              <a:lnSpc>
                <a:spcPct val="90000"/>
              </a:lnSpc>
              <a:spcBef>
                <a:spcPts val="1000"/>
              </a:spcBef>
              <a:spcAft>
                <a:spcPts val="0"/>
              </a:spcAft>
              <a:buClr>
                <a:schemeClr val="dk1"/>
              </a:buClr>
              <a:buSzPts val="2800"/>
              <a:buNone/>
            </a:pPr>
            <a:r>
              <a:rPr lang="en-US"/>
              <a:t>Output:</a:t>
            </a:r>
            <a:endParaRPr/>
          </a:p>
          <a:p>
            <a:pPr indent="0" lvl="0" marL="0" rtl="0" algn="l">
              <a:lnSpc>
                <a:spcPct val="90000"/>
              </a:lnSpc>
              <a:spcBef>
                <a:spcPts val="1000"/>
              </a:spcBef>
              <a:spcAft>
                <a:spcPts val="0"/>
              </a:spcAft>
              <a:buClr>
                <a:schemeClr val="dk1"/>
              </a:buClr>
              <a:buSzPts val="2800"/>
              <a:buNone/>
            </a:pPr>
            <a:r>
              <a:rPr lang="en-US"/>
              <a:t>wind</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6"/>
          <p:cNvSpPr txBox="1"/>
          <p:nvPr>
            <p:ph idx="1" type="body"/>
          </p:nvPr>
        </p:nvSpPr>
        <p:spPr>
          <a:xfrm>
            <a:off x="838200" y="126124"/>
            <a:ext cx="10515600" cy="6050839"/>
          </a:xfrm>
          <a:prstGeom prst="rect">
            <a:avLst/>
          </a:prstGeom>
          <a:noFill/>
          <a:ln>
            <a:noFill/>
          </a:ln>
        </p:spPr>
        <p:txBody>
          <a:bodyPr anchorCtr="0" anchor="t" bIns="45700" lIns="91425" spcFirstLastPara="1" rIns="91425" wrap="square" tIns="45700">
            <a:normAutofit fontScale="70000" lnSpcReduction="20000"/>
          </a:bodyPr>
          <a:lstStyle/>
          <a:p>
            <a:pPr indent="0" lvl="0" marL="0" rtl="0" algn="l">
              <a:lnSpc>
                <a:spcPct val="90000"/>
              </a:lnSpc>
              <a:spcBef>
                <a:spcPts val="0"/>
              </a:spcBef>
              <a:spcAft>
                <a:spcPts val="0"/>
              </a:spcAft>
              <a:buClr>
                <a:srgbClr val="3366FF"/>
              </a:buClr>
              <a:buSzPct val="100000"/>
              <a:buNone/>
            </a:pPr>
            <a:r>
              <a:rPr b="1" i="0" lang="en-US">
                <a:solidFill>
                  <a:srgbClr val="3366FF"/>
                </a:solidFill>
                <a:highlight>
                  <a:srgbClr val="FFFFFF"/>
                </a:highlight>
                <a:latin typeface="Arial"/>
                <a:ea typeface="Arial"/>
                <a:cs typeface="Arial"/>
                <a:sym typeface="Arial"/>
              </a:rPr>
              <a:t>String(byte byteArr[ ])</a:t>
            </a:r>
            <a:r>
              <a:rPr b="1" i="0" lang="en-US">
                <a:solidFill>
                  <a:srgbClr val="000000"/>
                </a:solidFill>
                <a:highlight>
                  <a:srgbClr val="FFFFFF"/>
                </a:highlight>
                <a:latin typeface="Arial"/>
                <a:ea typeface="Arial"/>
                <a:cs typeface="Arial"/>
                <a:sym typeface="Arial"/>
              </a:rPr>
              <a:t>:</a:t>
            </a:r>
            <a:r>
              <a:rPr b="0" i="0" lang="en-US">
                <a:solidFill>
                  <a:srgbClr val="000000"/>
                </a:solidFill>
                <a:highlight>
                  <a:srgbClr val="FFFFFF"/>
                </a:highlight>
                <a:latin typeface="Arial"/>
                <a:ea typeface="Arial"/>
                <a:cs typeface="Arial"/>
                <a:sym typeface="Arial"/>
              </a:rPr>
              <a:t> This type of string constructor constructs a new string object by decoding the given array of bytes (i.e., by decoding ASCII values into the characters) according to the system’s default character set. Let’s take an example program based on this constructor.</a:t>
            </a:r>
            <a:endParaRPr/>
          </a:p>
          <a:p>
            <a:pPr indent="0" lvl="0" marL="0" rtl="0" algn="l">
              <a:lnSpc>
                <a:spcPct val="90000"/>
              </a:lnSpc>
              <a:spcBef>
                <a:spcPts val="1000"/>
              </a:spcBef>
              <a:spcAft>
                <a:spcPts val="0"/>
              </a:spcAft>
              <a:buClr>
                <a:schemeClr val="dk1"/>
              </a:buClr>
              <a:buSzPct val="100000"/>
              <a:buNone/>
            </a:pPr>
            <a:r>
              <a:t/>
            </a:r>
            <a:endParaRPr>
              <a:solidFill>
                <a:srgbClr val="000000"/>
              </a:solidFill>
              <a:highlight>
                <a:srgbClr val="FFFFFF"/>
              </a:highlight>
              <a:latin typeface="Arial"/>
              <a:ea typeface="Arial"/>
              <a:cs typeface="Arial"/>
              <a:sym typeface="Arial"/>
            </a:endParaRPr>
          </a:p>
          <a:p>
            <a:pPr indent="-228600" lvl="0" marL="228600" rtl="0" algn="l">
              <a:lnSpc>
                <a:spcPct val="90000"/>
              </a:lnSpc>
              <a:spcBef>
                <a:spcPts val="1000"/>
              </a:spcBef>
              <a:spcAft>
                <a:spcPts val="0"/>
              </a:spcAft>
              <a:buClr>
                <a:srgbClr val="0000FF"/>
              </a:buClr>
              <a:buSzPct val="100000"/>
              <a:buChar char="•"/>
            </a:pPr>
            <a:r>
              <a:rPr b="1" i="0" lang="en-US">
                <a:solidFill>
                  <a:srgbClr val="0000FF"/>
                </a:solidFill>
                <a:highlight>
                  <a:srgbClr val="FFFFFF"/>
                </a:highlight>
                <a:latin typeface="Arial"/>
                <a:ea typeface="Arial"/>
                <a:cs typeface="Arial"/>
                <a:sym typeface="Arial"/>
              </a:rPr>
              <a:t>Key points: </a:t>
            </a:r>
            <a:endParaRPr b="0" i="0">
              <a:solidFill>
                <a:srgbClr val="000000"/>
              </a:solidFill>
              <a:highlight>
                <a:srgbClr val="FFFFFF"/>
              </a:highlight>
              <a:latin typeface="Arial"/>
              <a:ea typeface="Arial"/>
              <a:cs typeface="Arial"/>
              <a:sym typeface="Arial"/>
            </a:endParaRPr>
          </a:p>
          <a:p>
            <a:pPr indent="-228600" lvl="0" marL="228600" rtl="0" algn="l">
              <a:lnSpc>
                <a:spcPct val="90000"/>
              </a:lnSpc>
              <a:spcBef>
                <a:spcPts val="1000"/>
              </a:spcBef>
              <a:spcAft>
                <a:spcPts val="0"/>
              </a:spcAft>
              <a:buClr>
                <a:srgbClr val="000000"/>
              </a:buClr>
              <a:buSzPct val="100000"/>
              <a:buChar char="•"/>
            </a:pPr>
            <a:r>
              <a:rPr b="0" i="0" lang="en-US">
                <a:solidFill>
                  <a:srgbClr val="000000"/>
                </a:solidFill>
                <a:highlight>
                  <a:srgbClr val="FFFFFF"/>
                </a:highlight>
                <a:latin typeface="Arial"/>
                <a:ea typeface="Arial"/>
                <a:cs typeface="Arial"/>
                <a:sym typeface="Arial"/>
              </a:rPr>
              <a:t>1. 97 is the Unicode value of a, 98 ➨ b, 99 ➨ c, 100 ➨ d.</a:t>
            </a:r>
            <a:br>
              <a:rPr b="0" i="0" lang="en-US">
                <a:solidFill>
                  <a:srgbClr val="000000"/>
                </a:solidFill>
                <a:highlight>
                  <a:srgbClr val="FFFFFF"/>
                </a:highlight>
                <a:latin typeface="Arial"/>
                <a:ea typeface="Arial"/>
                <a:cs typeface="Arial"/>
                <a:sym typeface="Arial"/>
              </a:rPr>
            </a:br>
            <a:r>
              <a:rPr b="0" i="0" lang="en-US">
                <a:solidFill>
                  <a:srgbClr val="000000"/>
                </a:solidFill>
                <a:highlight>
                  <a:srgbClr val="FFFFFF"/>
                </a:highlight>
                <a:latin typeface="Arial"/>
                <a:ea typeface="Arial"/>
                <a:cs typeface="Arial"/>
                <a:sym typeface="Arial"/>
              </a:rPr>
              <a:t>2. 65 is the Unicode value of A.</a:t>
            </a:r>
            <a:endParaRPr/>
          </a:p>
          <a:p>
            <a:pPr indent="0" lvl="0" marL="0" rtl="0" algn="l">
              <a:lnSpc>
                <a:spcPct val="90000"/>
              </a:lnSpc>
              <a:spcBef>
                <a:spcPts val="1000"/>
              </a:spcBef>
              <a:spcAft>
                <a:spcPts val="0"/>
              </a:spcAft>
              <a:buClr>
                <a:schemeClr val="dk1"/>
              </a:buClr>
              <a:buSzPct val="100000"/>
              <a:buNone/>
            </a:pPr>
            <a:r>
              <a:t/>
            </a:r>
            <a:endParaRPr>
              <a:solidFill>
                <a:srgbClr val="000000"/>
              </a:solidFill>
              <a:highlight>
                <a:srgbClr val="FFFFFF"/>
              </a:highlight>
              <a:latin typeface="Arial"/>
              <a:ea typeface="Arial"/>
              <a:cs typeface="Arial"/>
              <a:sym typeface="Arial"/>
            </a:endParaRPr>
          </a:p>
          <a:p>
            <a:pPr indent="0" lvl="0" marL="0" rtl="0" algn="l">
              <a:lnSpc>
                <a:spcPct val="90000"/>
              </a:lnSpc>
              <a:spcBef>
                <a:spcPts val="1000"/>
              </a:spcBef>
              <a:spcAft>
                <a:spcPts val="0"/>
              </a:spcAft>
              <a:buClr>
                <a:schemeClr val="dk1"/>
              </a:buClr>
              <a:buSzPct val="100000"/>
              <a:buNone/>
            </a:pPr>
            <a:r>
              <a:rPr lang="en-US"/>
              <a:t>public class ByteArray { </a:t>
            </a:r>
            <a:endParaRPr/>
          </a:p>
          <a:p>
            <a:pPr indent="0" lvl="0" marL="0" rtl="0" algn="l">
              <a:lnSpc>
                <a:spcPct val="90000"/>
              </a:lnSpc>
              <a:spcBef>
                <a:spcPts val="1000"/>
              </a:spcBef>
              <a:spcAft>
                <a:spcPts val="0"/>
              </a:spcAft>
              <a:buClr>
                <a:schemeClr val="dk1"/>
              </a:buClr>
              <a:buSzPct val="100000"/>
              <a:buNone/>
            </a:pPr>
            <a:r>
              <a:rPr lang="en-US"/>
              <a:t>public static void main(String[] args) </a:t>
            </a:r>
            <a:endParaRPr/>
          </a:p>
          <a:p>
            <a:pPr indent="0" lvl="0" marL="0" rtl="0" algn="l">
              <a:lnSpc>
                <a:spcPct val="90000"/>
              </a:lnSpc>
              <a:spcBef>
                <a:spcPts val="1000"/>
              </a:spcBef>
              <a:spcAft>
                <a:spcPts val="0"/>
              </a:spcAft>
              <a:buClr>
                <a:schemeClr val="dk1"/>
              </a:buClr>
              <a:buSzPct val="100000"/>
              <a:buNone/>
            </a:pPr>
            <a:r>
              <a:rPr lang="en-US"/>
              <a:t>{ </a:t>
            </a:r>
            <a:endParaRPr/>
          </a:p>
          <a:p>
            <a:pPr indent="0" lvl="0" marL="0" rtl="0" algn="l">
              <a:lnSpc>
                <a:spcPct val="90000"/>
              </a:lnSpc>
              <a:spcBef>
                <a:spcPts val="1000"/>
              </a:spcBef>
              <a:spcAft>
                <a:spcPts val="0"/>
              </a:spcAft>
              <a:buClr>
                <a:schemeClr val="dk1"/>
              </a:buClr>
              <a:buSzPct val="100000"/>
              <a:buNone/>
            </a:pPr>
            <a:r>
              <a:rPr lang="en-US"/>
              <a:t>   byte b[] = { 97, 98, 99, 100 }; // Range of bytes: -128 to 127. These byte values will be converted into corresponding characters. </a:t>
            </a:r>
            <a:endParaRPr/>
          </a:p>
          <a:p>
            <a:pPr indent="0" lvl="0" marL="0" rtl="0" algn="l">
              <a:lnSpc>
                <a:spcPct val="90000"/>
              </a:lnSpc>
              <a:spcBef>
                <a:spcPts val="1000"/>
              </a:spcBef>
              <a:spcAft>
                <a:spcPts val="0"/>
              </a:spcAft>
              <a:buClr>
                <a:schemeClr val="dk1"/>
              </a:buClr>
              <a:buSzPct val="100000"/>
              <a:buNone/>
            </a:pPr>
            <a:r>
              <a:rPr lang="en-US"/>
              <a:t>   String s = new String(b); </a:t>
            </a:r>
            <a:endParaRPr/>
          </a:p>
          <a:p>
            <a:pPr indent="0" lvl="0" marL="0" rtl="0" algn="l">
              <a:lnSpc>
                <a:spcPct val="90000"/>
              </a:lnSpc>
              <a:spcBef>
                <a:spcPts val="1000"/>
              </a:spcBef>
              <a:spcAft>
                <a:spcPts val="0"/>
              </a:spcAft>
              <a:buClr>
                <a:schemeClr val="dk1"/>
              </a:buClr>
              <a:buSzPct val="100000"/>
              <a:buNone/>
            </a:pPr>
            <a:r>
              <a:rPr lang="en-US"/>
              <a:t>   System.out.println(s); </a:t>
            </a:r>
            <a:endParaRPr/>
          </a:p>
          <a:p>
            <a:pPr indent="0" lvl="0" marL="0" rtl="0" algn="l">
              <a:lnSpc>
                <a:spcPct val="90000"/>
              </a:lnSpc>
              <a:spcBef>
                <a:spcPts val="1000"/>
              </a:spcBef>
              <a:spcAft>
                <a:spcPts val="0"/>
              </a:spcAft>
              <a:buClr>
                <a:schemeClr val="dk1"/>
              </a:buClr>
              <a:buSzPct val="100000"/>
              <a:buNone/>
            </a:pPr>
            <a:r>
              <a:rPr lang="en-US"/>
              <a:t> } </a:t>
            </a:r>
            <a:endParaRPr/>
          </a:p>
          <a:p>
            <a:pPr indent="0" lvl="0" marL="0" rtl="0" algn="l">
              <a:lnSpc>
                <a:spcPct val="90000"/>
              </a:lnSpc>
              <a:spcBef>
                <a:spcPts val="1000"/>
              </a:spcBef>
              <a:spcAft>
                <a:spcPts val="0"/>
              </a:spcAft>
              <a:buClr>
                <a:schemeClr val="dk1"/>
              </a:buClr>
              <a:buSzPct val="100000"/>
              <a:buNone/>
            </a:pPr>
            <a:r>
              <a:rPr lang="en-US"/>
              <a:t>}</a:t>
            </a:r>
            <a:endParaRPr/>
          </a:p>
          <a:p>
            <a:pPr indent="0" lvl="0" marL="0" rtl="0" algn="l">
              <a:lnSpc>
                <a:spcPct val="90000"/>
              </a:lnSpc>
              <a:spcBef>
                <a:spcPts val="1000"/>
              </a:spcBef>
              <a:spcAft>
                <a:spcPts val="0"/>
              </a:spcAft>
              <a:buClr>
                <a:schemeClr val="dk1"/>
              </a:buClr>
              <a:buSzPct val="100000"/>
              <a:buNone/>
            </a:pPr>
            <a:r>
              <a:rPr lang="en-US"/>
              <a:t>Output:  abcd</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7"/>
          <p:cNvSpPr txBox="1"/>
          <p:nvPr>
            <p:ph idx="1" type="body"/>
          </p:nvPr>
        </p:nvSpPr>
        <p:spPr>
          <a:xfrm>
            <a:off x="838200" y="0"/>
            <a:ext cx="10515600" cy="6176963"/>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3366FF"/>
              </a:buClr>
              <a:buSzPts val="2800"/>
              <a:buNone/>
            </a:pPr>
            <a:r>
              <a:rPr b="1" i="0" lang="en-US">
                <a:solidFill>
                  <a:srgbClr val="3366FF"/>
                </a:solidFill>
                <a:highlight>
                  <a:srgbClr val="FFFFFF"/>
                </a:highlight>
                <a:latin typeface="Arial"/>
                <a:ea typeface="Arial"/>
                <a:cs typeface="Arial"/>
                <a:sym typeface="Arial"/>
              </a:rPr>
              <a:t>String(byte byteArr[ ], int startIndex, int count)</a:t>
            </a:r>
            <a:r>
              <a:rPr b="1" i="0" lang="en-US">
                <a:solidFill>
                  <a:srgbClr val="000000"/>
                </a:solidFill>
                <a:highlight>
                  <a:srgbClr val="FFFFFF"/>
                </a:highlight>
                <a:latin typeface="Arial"/>
                <a:ea typeface="Arial"/>
                <a:cs typeface="Arial"/>
                <a:sym typeface="Arial"/>
              </a:rPr>
              <a:t>:</a:t>
            </a:r>
            <a:r>
              <a:rPr b="0" i="0" lang="en-US">
                <a:solidFill>
                  <a:srgbClr val="000000"/>
                </a:solidFill>
                <a:highlight>
                  <a:srgbClr val="FFFFFF"/>
                </a:highlight>
                <a:latin typeface="Arial"/>
                <a:ea typeface="Arial"/>
                <a:cs typeface="Arial"/>
                <a:sym typeface="Arial"/>
              </a:rPr>
              <a:t> This constructor also creates a new string object by decoding the ASCII values using the system’s default character set.</a:t>
            </a:r>
            <a:endParaRPr/>
          </a:p>
          <a:p>
            <a:pPr indent="0" lvl="0" marL="0" rtl="0" algn="l">
              <a:lnSpc>
                <a:spcPct val="90000"/>
              </a:lnSpc>
              <a:spcBef>
                <a:spcPts val="1000"/>
              </a:spcBef>
              <a:spcAft>
                <a:spcPts val="0"/>
              </a:spcAft>
              <a:buClr>
                <a:schemeClr val="dk1"/>
              </a:buClr>
              <a:buSzPts val="2800"/>
              <a:buNone/>
            </a:pPr>
            <a:r>
              <a:rPr lang="en-US"/>
              <a:t>public class ByteArray { </a:t>
            </a:r>
            <a:endParaRPr/>
          </a:p>
          <a:p>
            <a:pPr indent="0" lvl="0" marL="0" rtl="0" algn="l">
              <a:lnSpc>
                <a:spcPct val="90000"/>
              </a:lnSpc>
              <a:spcBef>
                <a:spcPts val="1000"/>
              </a:spcBef>
              <a:spcAft>
                <a:spcPts val="0"/>
              </a:spcAft>
              <a:buClr>
                <a:schemeClr val="dk1"/>
              </a:buClr>
              <a:buSzPts val="2800"/>
              <a:buNone/>
            </a:pPr>
            <a:r>
              <a:rPr lang="en-US"/>
              <a:t>public static void main(String[] args) </a:t>
            </a:r>
            <a:endParaRPr/>
          </a:p>
          <a:p>
            <a:pPr indent="0" lvl="0" marL="0" rtl="0" algn="l">
              <a:lnSpc>
                <a:spcPct val="90000"/>
              </a:lnSpc>
              <a:spcBef>
                <a:spcPts val="1000"/>
              </a:spcBef>
              <a:spcAft>
                <a:spcPts val="0"/>
              </a:spcAft>
              <a:buClr>
                <a:schemeClr val="dk1"/>
              </a:buClr>
              <a:buSzPts val="2800"/>
              <a:buNone/>
            </a:pPr>
            <a:r>
              <a:rPr lang="en-US"/>
              <a:t>{ </a:t>
            </a:r>
            <a:endParaRPr/>
          </a:p>
          <a:p>
            <a:pPr indent="0" lvl="0" marL="0" rtl="0" algn="l">
              <a:lnSpc>
                <a:spcPct val="90000"/>
              </a:lnSpc>
              <a:spcBef>
                <a:spcPts val="1000"/>
              </a:spcBef>
              <a:spcAft>
                <a:spcPts val="0"/>
              </a:spcAft>
              <a:buClr>
                <a:schemeClr val="dk1"/>
              </a:buClr>
              <a:buSzPts val="2800"/>
              <a:buNone/>
            </a:pPr>
            <a:r>
              <a:rPr lang="en-US"/>
              <a:t>   byte b[] = { 65, 66, 67, 68, 69, 70 }; // Range of bytes: -128 to 127. </a:t>
            </a:r>
            <a:endParaRPr/>
          </a:p>
          <a:p>
            <a:pPr indent="0" lvl="0" marL="0" rtl="0" algn="l">
              <a:lnSpc>
                <a:spcPct val="90000"/>
              </a:lnSpc>
              <a:spcBef>
                <a:spcPts val="1000"/>
              </a:spcBef>
              <a:spcAft>
                <a:spcPts val="0"/>
              </a:spcAft>
              <a:buClr>
                <a:schemeClr val="dk1"/>
              </a:buClr>
              <a:buSzPts val="2800"/>
              <a:buNone/>
            </a:pPr>
            <a:r>
              <a:rPr lang="en-US"/>
              <a:t>   String s = new String(b, 2, 4); // CDEF </a:t>
            </a:r>
            <a:endParaRPr/>
          </a:p>
          <a:p>
            <a:pPr indent="0" lvl="0" marL="0" rtl="0" algn="l">
              <a:lnSpc>
                <a:spcPct val="90000"/>
              </a:lnSpc>
              <a:spcBef>
                <a:spcPts val="1000"/>
              </a:spcBef>
              <a:spcAft>
                <a:spcPts val="0"/>
              </a:spcAft>
              <a:buClr>
                <a:schemeClr val="dk1"/>
              </a:buClr>
              <a:buSzPts val="2800"/>
              <a:buNone/>
            </a:pPr>
            <a:r>
              <a:rPr lang="en-US"/>
              <a:t>   System.out.println(s); </a:t>
            </a:r>
            <a:endParaRPr/>
          </a:p>
          <a:p>
            <a:pPr indent="0" lvl="0" marL="0" rtl="0" algn="l">
              <a:lnSpc>
                <a:spcPct val="90000"/>
              </a:lnSpc>
              <a:spcBef>
                <a:spcPts val="1000"/>
              </a:spcBef>
              <a:spcAft>
                <a:spcPts val="0"/>
              </a:spcAft>
              <a:buClr>
                <a:schemeClr val="dk1"/>
              </a:buClr>
              <a:buSzPts val="2800"/>
              <a:buNone/>
            </a:pPr>
            <a:r>
              <a:rPr lang="en-US"/>
              <a:t> } </a:t>
            </a:r>
            <a:endParaRPr/>
          </a:p>
          <a:p>
            <a:pPr indent="0" lvl="0" marL="0" rtl="0" algn="l">
              <a:lnSpc>
                <a:spcPct val="90000"/>
              </a:lnSpc>
              <a:spcBef>
                <a:spcPts val="1000"/>
              </a:spcBef>
              <a:spcAft>
                <a:spcPts val="0"/>
              </a:spcAft>
              <a:buClr>
                <a:schemeClr val="dk1"/>
              </a:buClr>
              <a:buSzPts val="2800"/>
              <a:buNone/>
            </a:pPr>
            <a:r>
              <a:rPr lang="en-US"/>
              <a:t>}</a:t>
            </a:r>
            <a:endParaRPr>
              <a:solidFill>
                <a:srgbClr val="000000"/>
              </a:solidFill>
              <a:highlight>
                <a:srgbClr val="FFFFFF"/>
              </a:highlight>
              <a:latin typeface="Arial"/>
              <a:ea typeface="Arial"/>
              <a:cs typeface="Arial"/>
              <a:sym typeface="Arial"/>
            </a:endParaRPr>
          </a:p>
          <a:p>
            <a:pPr indent="0" lvl="0" marL="0" rtl="0" algn="l">
              <a:lnSpc>
                <a:spcPct val="90000"/>
              </a:lnSpc>
              <a:spcBef>
                <a:spcPts val="1000"/>
              </a:spcBef>
              <a:spcAft>
                <a:spcPts val="0"/>
              </a:spcAft>
              <a:buClr>
                <a:srgbClr val="000000"/>
              </a:buClr>
              <a:buSzPts val="2800"/>
              <a:buNone/>
            </a:pPr>
            <a:r>
              <a:rPr lang="en-US">
                <a:solidFill>
                  <a:srgbClr val="000000"/>
                </a:solidFill>
                <a:highlight>
                  <a:srgbClr val="FFFFFF"/>
                </a:highlight>
                <a:latin typeface="Arial"/>
                <a:ea typeface="Arial"/>
                <a:cs typeface="Arial"/>
                <a:sym typeface="Arial"/>
              </a:rPr>
              <a:t>Output:  CDEF</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25265E"/>
              </a:buClr>
              <a:buSzPts val="4400"/>
              <a:buFont typeface="Arial"/>
              <a:buNone/>
            </a:pPr>
            <a:r>
              <a:rPr b="1" i="0" lang="en-US">
                <a:solidFill>
                  <a:srgbClr val="25265E"/>
                </a:solidFill>
                <a:highlight>
                  <a:srgbClr val="F9FAFC"/>
                </a:highlight>
                <a:latin typeface="Arial"/>
                <a:ea typeface="Arial"/>
                <a:cs typeface="Arial"/>
                <a:sym typeface="Arial"/>
              </a:rPr>
              <a:t>Java String length()</a:t>
            </a:r>
            <a:br>
              <a:rPr b="1" i="0" lang="en-US">
                <a:solidFill>
                  <a:srgbClr val="25265E"/>
                </a:solidFill>
                <a:highlight>
                  <a:srgbClr val="F9FAFC"/>
                </a:highlight>
                <a:latin typeface="Arial"/>
                <a:ea typeface="Arial"/>
                <a:cs typeface="Arial"/>
                <a:sym typeface="Arial"/>
              </a:rPr>
            </a:br>
            <a:endParaRPr/>
          </a:p>
        </p:txBody>
      </p:sp>
      <p:sp>
        <p:nvSpPr>
          <p:cNvPr id="120" name="Google Shape;120;p8"/>
          <p:cNvSpPr txBox="1"/>
          <p:nvPr>
            <p:ph idx="1" type="body"/>
          </p:nvPr>
        </p:nvSpPr>
        <p:spPr>
          <a:xfrm>
            <a:off x="838200" y="1213945"/>
            <a:ext cx="10515600" cy="4963018"/>
          </a:xfrm>
          <a:prstGeom prst="rect">
            <a:avLst/>
          </a:prstGeom>
          <a:noFill/>
          <a:ln>
            <a:noFill/>
          </a:ln>
        </p:spPr>
        <p:txBody>
          <a:bodyPr anchorCtr="0" anchor="t" bIns="45700" lIns="91425" spcFirstLastPara="1" rIns="91425" wrap="square" tIns="45700">
            <a:normAutofit fontScale="85000" lnSpcReduction="20000"/>
          </a:bodyPr>
          <a:lstStyle/>
          <a:p>
            <a:pPr indent="0" lvl="0" marL="0" rtl="0" algn="l">
              <a:lnSpc>
                <a:spcPct val="90000"/>
              </a:lnSpc>
              <a:spcBef>
                <a:spcPts val="0"/>
              </a:spcBef>
              <a:spcAft>
                <a:spcPts val="0"/>
              </a:spcAft>
              <a:buClr>
                <a:schemeClr val="dk1"/>
              </a:buClr>
              <a:buSzPct val="100000"/>
              <a:buNone/>
            </a:pPr>
            <a:r>
              <a:rPr lang="en-US"/>
              <a:t>The length() method returns the number of characters in a string.</a:t>
            </a:r>
            <a:endParaRPr/>
          </a:p>
          <a:p>
            <a:pPr indent="0" lvl="0" marL="0" rtl="0" algn="l">
              <a:lnSpc>
                <a:spcPct val="90000"/>
              </a:lnSpc>
              <a:spcBef>
                <a:spcPts val="1000"/>
              </a:spcBef>
              <a:spcAft>
                <a:spcPts val="0"/>
              </a:spcAft>
              <a:buClr>
                <a:schemeClr val="dk1"/>
              </a:buClr>
              <a:buSzPct val="100000"/>
              <a:buNone/>
            </a:pPr>
            <a:r>
              <a:rPr lang="en-US"/>
              <a:t>class Main {</a:t>
            </a:r>
            <a:endParaRPr/>
          </a:p>
          <a:p>
            <a:pPr indent="0" lvl="0" marL="0" rtl="0" algn="l">
              <a:lnSpc>
                <a:spcPct val="90000"/>
              </a:lnSpc>
              <a:spcBef>
                <a:spcPts val="1000"/>
              </a:spcBef>
              <a:spcAft>
                <a:spcPts val="0"/>
              </a:spcAft>
              <a:buClr>
                <a:schemeClr val="dk1"/>
              </a:buClr>
              <a:buSzPct val="100000"/>
              <a:buNone/>
            </a:pPr>
            <a:r>
              <a:rPr lang="en-US"/>
              <a:t>  public static void main(String[] args) {</a:t>
            </a:r>
            <a:endParaRPr/>
          </a:p>
          <a:p>
            <a:pPr indent="0" lvl="0" marL="0" rtl="0" algn="l">
              <a:lnSpc>
                <a:spcPct val="90000"/>
              </a:lnSpc>
              <a:spcBef>
                <a:spcPts val="1000"/>
              </a:spcBef>
              <a:spcAft>
                <a:spcPts val="0"/>
              </a:spcAft>
              <a:buClr>
                <a:schemeClr val="dk1"/>
              </a:buClr>
              <a:buSzPct val="100000"/>
              <a:buNone/>
            </a:pPr>
            <a:r>
              <a:rPr lang="en-US"/>
              <a:t>      String str1 = "Java is fun";</a:t>
            </a:r>
            <a:endParaRPr/>
          </a:p>
          <a:p>
            <a:pPr indent="0" lvl="0" marL="0" rtl="0" algn="l">
              <a:lnSpc>
                <a:spcPct val="90000"/>
              </a:lnSpc>
              <a:spcBef>
                <a:spcPts val="1000"/>
              </a:spcBef>
              <a:spcAft>
                <a:spcPts val="0"/>
              </a:spcAft>
              <a:buClr>
                <a:schemeClr val="dk1"/>
              </a:buClr>
              <a:buSzPct val="100000"/>
              <a:buNone/>
            </a:pPr>
            <a:r>
              <a:t/>
            </a:r>
            <a:endParaRPr/>
          </a:p>
          <a:p>
            <a:pPr indent="0" lvl="0" marL="0" rtl="0" algn="l">
              <a:lnSpc>
                <a:spcPct val="90000"/>
              </a:lnSpc>
              <a:spcBef>
                <a:spcPts val="1000"/>
              </a:spcBef>
              <a:spcAft>
                <a:spcPts val="0"/>
              </a:spcAft>
              <a:buClr>
                <a:schemeClr val="dk1"/>
              </a:buClr>
              <a:buSzPct val="100000"/>
              <a:buNone/>
            </a:pPr>
            <a:r>
              <a:rPr lang="en-US"/>
              <a:t>    // returns the length of str1</a:t>
            </a:r>
            <a:endParaRPr/>
          </a:p>
          <a:p>
            <a:pPr indent="0" lvl="0" marL="0" rtl="0" algn="l">
              <a:lnSpc>
                <a:spcPct val="90000"/>
              </a:lnSpc>
              <a:spcBef>
                <a:spcPts val="1000"/>
              </a:spcBef>
              <a:spcAft>
                <a:spcPts val="0"/>
              </a:spcAft>
              <a:buClr>
                <a:schemeClr val="dk1"/>
              </a:buClr>
              <a:buSzPct val="100000"/>
              <a:buNone/>
            </a:pPr>
            <a:r>
              <a:rPr lang="en-US"/>
              <a:t>    int length = str1.length();</a:t>
            </a:r>
            <a:endParaRPr/>
          </a:p>
          <a:p>
            <a:pPr indent="0" lvl="0" marL="0" rtl="0" algn="l">
              <a:lnSpc>
                <a:spcPct val="90000"/>
              </a:lnSpc>
              <a:spcBef>
                <a:spcPts val="1000"/>
              </a:spcBef>
              <a:spcAft>
                <a:spcPts val="0"/>
              </a:spcAft>
              <a:buClr>
                <a:schemeClr val="dk1"/>
              </a:buClr>
              <a:buSzPct val="100000"/>
              <a:buNone/>
            </a:pPr>
            <a:r>
              <a:t/>
            </a:r>
            <a:endParaRPr/>
          </a:p>
          <a:p>
            <a:pPr indent="0" lvl="0" marL="0" rtl="0" algn="l">
              <a:lnSpc>
                <a:spcPct val="90000"/>
              </a:lnSpc>
              <a:spcBef>
                <a:spcPts val="1000"/>
              </a:spcBef>
              <a:spcAft>
                <a:spcPts val="0"/>
              </a:spcAft>
              <a:buClr>
                <a:schemeClr val="dk1"/>
              </a:buClr>
              <a:buSzPct val="100000"/>
              <a:buNone/>
            </a:pPr>
            <a:r>
              <a:t/>
            </a:r>
            <a:endParaRPr/>
          </a:p>
          <a:p>
            <a:pPr indent="0" lvl="0" marL="0" rtl="0" algn="l">
              <a:lnSpc>
                <a:spcPct val="90000"/>
              </a:lnSpc>
              <a:spcBef>
                <a:spcPts val="1000"/>
              </a:spcBef>
              <a:spcAft>
                <a:spcPts val="0"/>
              </a:spcAft>
              <a:buClr>
                <a:schemeClr val="dk1"/>
              </a:buClr>
              <a:buSzPct val="100000"/>
              <a:buNone/>
            </a:pPr>
            <a:r>
              <a:rPr lang="en-US"/>
              <a:t>    System.out.println(str1.length());</a:t>
            </a:r>
            <a:endParaRPr/>
          </a:p>
          <a:p>
            <a:pPr indent="0" lvl="0" marL="0" rtl="0" algn="l">
              <a:lnSpc>
                <a:spcPct val="90000"/>
              </a:lnSpc>
              <a:spcBef>
                <a:spcPts val="1000"/>
              </a:spcBef>
              <a:spcAft>
                <a:spcPts val="0"/>
              </a:spcAft>
              <a:buClr>
                <a:schemeClr val="dk1"/>
              </a:buClr>
              <a:buSzPct val="100000"/>
              <a:buNone/>
            </a:pPr>
            <a:r>
              <a:rPr lang="en-US"/>
              <a:t>  }</a:t>
            </a:r>
            <a:endParaRPr/>
          </a:p>
          <a:p>
            <a:pPr indent="0" lvl="0" marL="0" rtl="0" algn="l">
              <a:lnSpc>
                <a:spcPct val="90000"/>
              </a:lnSpc>
              <a:spcBef>
                <a:spcPts val="1000"/>
              </a:spcBef>
              <a:spcAft>
                <a:spcPts val="0"/>
              </a:spcAft>
              <a:buClr>
                <a:schemeClr val="dk1"/>
              </a:buClr>
              <a:buSzPct val="100000"/>
              <a:buNone/>
            </a:pPr>
            <a:r>
              <a:rPr lang="en-US"/>
              <a:t>}</a:t>
            </a:r>
            <a:endParaRPr/>
          </a:p>
          <a:p>
            <a:pPr indent="0" lvl="0" marL="0" rtl="0" algn="l">
              <a:lnSpc>
                <a:spcPct val="90000"/>
              </a:lnSpc>
              <a:spcBef>
                <a:spcPts val="1000"/>
              </a:spcBef>
              <a:spcAft>
                <a:spcPts val="0"/>
              </a:spcAft>
              <a:buClr>
                <a:schemeClr val="dk1"/>
              </a:buClr>
              <a:buSzPct val="100000"/>
              <a:buNone/>
            </a:pPr>
            <a:r>
              <a:rPr lang="en-US"/>
              <a:t>// Output: 11</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25265E"/>
              </a:buClr>
              <a:buSzPts val="4400"/>
              <a:buFont typeface="Arial"/>
              <a:buNone/>
            </a:pPr>
            <a:r>
              <a:rPr b="1" i="0" lang="en-US">
                <a:solidFill>
                  <a:srgbClr val="25265E"/>
                </a:solidFill>
                <a:highlight>
                  <a:srgbClr val="F9FAFC"/>
                </a:highlight>
                <a:latin typeface="Arial"/>
                <a:ea typeface="Arial"/>
                <a:cs typeface="Arial"/>
                <a:sym typeface="Arial"/>
              </a:rPr>
              <a:t>Java String Operations</a:t>
            </a:r>
            <a:br>
              <a:rPr b="1" i="0" lang="en-US">
                <a:solidFill>
                  <a:srgbClr val="25265E"/>
                </a:solidFill>
                <a:highlight>
                  <a:srgbClr val="F9FAFC"/>
                </a:highlight>
                <a:latin typeface="Arial"/>
                <a:ea typeface="Arial"/>
                <a:cs typeface="Arial"/>
                <a:sym typeface="Arial"/>
              </a:rPr>
            </a:br>
            <a:endParaRPr/>
          </a:p>
        </p:txBody>
      </p:sp>
      <p:sp>
        <p:nvSpPr>
          <p:cNvPr id="126" name="Google Shape;126;p9"/>
          <p:cNvSpPr txBox="1"/>
          <p:nvPr>
            <p:ph idx="1" type="body"/>
          </p:nvPr>
        </p:nvSpPr>
        <p:spPr>
          <a:xfrm>
            <a:off x="838200" y="1229710"/>
            <a:ext cx="10515600" cy="4947253"/>
          </a:xfrm>
          <a:prstGeom prst="rect">
            <a:avLst/>
          </a:prstGeom>
          <a:noFill/>
          <a:ln>
            <a:noFill/>
          </a:ln>
        </p:spPr>
        <p:txBody>
          <a:bodyPr anchorCtr="0" anchor="t" bIns="45700" lIns="91425" spcFirstLastPara="1" rIns="91425" wrap="square" tIns="45700">
            <a:normAutofit fontScale="85000" lnSpcReduction="20000"/>
          </a:bodyPr>
          <a:lstStyle/>
          <a:p>
            <a:pPr indent="0" lvl="0" marL="0" rtl="0" algn="l">
              <a:lnSpc>
                <a:spcPct val="90000"/>
              </a:lnSpc>
              <a:spcBef>
                <a:spcPts val="0"/>
              </a:spcBef>
              <a:spcAft>
                <a:spcPts val="0"/>
              </a:spcAft>
              <a:buClr>
                <a:srgbClr val="25265E"/>
              </a:buClr>
              <a:buSzPct val="103703"/>
              <a:buNone/>
            </a:pPr>
            <a:r>
              <a:rPr b="1" i="0" lang="en-US">
                <a:solidFill>
                  <a:srgbClr val="25265E"/>
                </a:solidFill>
                <a:highlight>
                  <a:srgbClr val="F9FAFC"/>
                </a:highlight>
                <a:latin typeface="Arial"/>
                <a:ea typeface="Arial"/>
                <a:cs typeface="Arial"/>
                <a:sym typeface="Arial"/>
              </a:rPr>
              <a:t> </a:t>
            </a:r>
            <a:r>
              <a:rPr b="1" i="0" lang="en-US" sz="2700">
                <a:solidFill>
                  <a:srgbClr val="25265E"/>
                </a:solidFill>
                <a:highlight>
                  <a:srgbClr val="F9FAFC"/>
                </a:highlight>
                <a:latin typeface="Arial"/>
                <a:ea typeface="Arial"/>
                <a:cs typeface="Arial"/>
                <a:sym typeface="Arial"/>
              </a:rPr>
              <a:t>1. Get the Length of a String: To find the length of a string, we use the length() method.</a:t>
            </a:r>
            <a:endParaRPr sz="2700"/>
          </a:p>
          <a:p>
            <a:pPr indent="0" lvl="0" marL="0" rtl="0" algn="l">
              <a:lnSpc>
                <a:spcPct val="90000"/>
              </a:lnSpc>
              <a:spcBef>
                <a:spcPts val="1000"/>
              </a:spcBef>
              <a:spcAft>
                <a:spcPts val="0"/>
              </a:spcAft>
              <a:buClr>
                <a:srgbClr val="25265E"/>
              </a:buClr>
              <a:buSzPct val="103703"/>
              <a:buNone/>
            </a:pPr>
            <a:r>
              <a:rPr b="1" lang="en-US" sz="2700">
                <a:solidFill>
                  <a:srgbClr val="25265E"/>
                </a:solidFill>
                <a:highlight>
                  <a:srgbClr val="F9FAFC"/>
                </a:highlight>
                <a:latin typeface="Arial"/>
                <a:ea typeface="Arial"/>
                <a:cs typeface="Arial"/>
                <a:sym typeface="Arial"/>
              </a:rPr>
              <a:t>Refer previous slide.</a:t>
            </a:r>
            <a:endParaRPr b="1" sz="2700">
              <a:solidFill>
                <a:srgbClr val="25265E"/>
              </a:solidFill>
              <a:highlight>
                <a:srgbClr val="F9FAFC"/>
              </a:highlight>
              <a:latin typeface="Arial"/>
              <a:ea typeface="Arial"/>
              <a:cs typeface="Arial"/>
              <a:sym typeface="Arial"/>
            </a:endParaRPr>
          </a:p>
          <a:p>
            <a:pPr indent="0" lvl="0" marL="0" rtl="0" algn="l">
              <a:lnSpc>
                <a:spcPct val="90000"/>
              </a:lnSpc>
              <a:spcBef>
                <a:spcPts val="1000"/>
              </a:spcBef>
              <a:spcAft>
                <a:spcPts val="0"/>
              </a:spcAft>
              <a:buClr>
                <a:srgbClr val="25265E"/>
              </a:buClr>
              <a:buSzPct val="103703"/>
              <a:buNone/>
            </a:pPr>
            <a:r>
              <a:t/>
            </a:r>
            <a:endParaRPr b="1" sz="2700">
              <a:solidFill>
                <a:srgbClr val="25265E"/>
              </a:solidFill>
              <a:highlight>
                <a:srgbClr val="F9FAFC"/>
              </a:highlight>
              <a:latin typeface="Arial"/>
              <a:ea typeface="Arial"/>
              <a:cs typeface="Arial"/>
              <a:sym typeface="Arial"/>
            </a:endParaRPr>
          </a:p>
          <a:p>
            <a:pPr indent="0" lvl="0" marL="0" rtl="0" algn="l">
              <a:lnSpc>
                <a:spcPct val="90000"/>
              </a:lnSpc>
              <a:spcBef>
                <a:spcPts val="1000"/>
              </a:spcBef>
              <a:spcAft>
                <a:spcPts val="0"/>
              </a:spcAft>
              <a:buClr>
                <a:schemeClr val="dk1"/>
              </a:buClr>
              <a:buSzPct val="103703"/>
              <a:buNone/>
            </a:pPr>
            <a:r>
              <a:rPr b="1" lang="en-US" sz="2700">
                <a:solidFill>
                  <a:srgbClr val="25265E"/>
                </a:solidFill>
                <a:highlight>
                  <a:srgbClr val="F9FAFC"/>
                </a:highlight>
                <a:latin typeface="Arial"/>
                <a:ea typeface="Arial"/>
                <a:cs typeface="Arial"/>
                <a:sym typeface="Arial"/>
              </a:rPr>
              <a:t>2. Char charAt(int i): returns </a:t>
            </a:r>
            <a:r>
              <a:rPr b="1" lang="en-US" sz="2700">
                <a:solidFill>
                  <a:srgbClr val="25265E"/>
                </a:solidFill>
                <a:highlight>
                  <a:srgbClr val="F9FAFC"/>
                </a:highlight>
                <a:latin typeface="Arial"/>
                <a:ea typeface="Arial"/>
                <a:cs typeface="Arial"/>
                <a:sym typeface="Arial"/>
              </a:rPr>
              <a:t>Character</a:t>
            </a:r>
            <a:r>
              <a:rPr b="1" lang="en-US" sz="2700">
                <a:solidFill>
                  <a:srgbClr val="25265E"/>
                </a:solidFill>
                <a:highlight>
                  <a:srgbClr val="F9FAFC"/>
                </a:highlight>
                <a:latin typeface="Arial"/>
                <a:ea typeface="Arial"/>
                <a:cs typeface="Arial"/>
                <a:sym typeface="Arial"/>
              </a:rPr>
              <a:t> at i’th index.</a:t>
            </a:r>
            <a:endParaRPr b="1" sz="2700">
              <a:solidFill>
                <a:srgbClr val="25265E"/>
              </a:solidFill>
              <a:highlight>
                <a:srgbClr val="F9FAFC"/>
              </a:highlight>
              <a:latin typeface="Arial"/>
              <a:ea typeface="Arial"/>
              <a:cs typeface="Arial"/>
              <a:sym typeface="Arial"/>
            </a:endParaRPr>
          </a:p>
          <a:p>
            <a:pPr indent="0" lvl="0" marL="0" rtl="0" algn="l">
              <a:spcBef>
                <a:spcPts val="1000"/>
              </a:spcBef>
              <a:spcAft>
                <a:spcPts val="0"/>
              </a:spcAft>
              <a:buClr>
                <a:schemeClr val="dk1"/>
              </a:buClr>
              <a:buSzPct val="100000"/>
              <a:buNone/>
            </a:pPr>
            <a:r>
              <a:rPr lang="en-US"/>
              <a:t>ex;</a:t>
            </a:r>
            <a:endParaRPr/>
          </a:p>
          <a:p>
            <a:pPr indent="0" lvl="0" marL="0" rtl="0" algn="l">
              <a:spcBef>
                <a:spcPts val="1000"/>
              </a:spcBef>
              <a:spcAft>
                <a:spcPts val="0"/>
              </a:spcAft>
              <a:buClr>
                <a:schemeClr val="dk1"/>
              </a:buClr>
              <a:buSzPct val="100000"/>
              <a:buNone/>
            </a:pPr>
            <a:r>
              <a:rPr lang="en-US"/>
              <a:t>lass Main {</a:t>
            </a:r>
            <a:endParaRPr/>
          </a:p>
          <a:p>
            <a:pPr indent="0" lvl="0" marL="0" rtl="0" algn="l">
              <a:spcBef>
                <a:spcPts val="1000"/>
              </a:spcBef>
              <a:spcAft>
                <a:spcPts val="0"/>
              </a:spcAft>
              <a:buClr>
                <a:schemeClr val="dk1"/>
              </a:buClr>
              <a:buSzPct val="100000"/>
              <a:buNone/>
            </a:pPr>
            <a:r>
              <a:rPr lang="en-US"/>
              <a:t>  public static void main(String[] args) {</a:t>
            </a:r>
            <a:endParaRPr/>
          </a:p>
          <a:p>
            <a:pPr indent="0" lvl="0" marL="0" rtl="0" algn="l">
              <a:spcBef>
                <a:spcPts val="1000"/>
              </a:spcBef>
              <a:spcAft>
                <a:spcPts val="0"/>
              </a:spcAft>
              <a:buClr>
                <a:schemeClr val="dk1"/>
              </a:buClr>
              <a:buSzPct val="100000"/>
              <a:buNone/>
            </a:pPr>
            <a:r>
              <a:rPr lang="en-US"/>
              <a:t>      String str1 = "Java is fun";</a:t>
            </a:r>
            <a:endParaRPr/>
          </a:p>
          <a:p>
            <a:pPr indent="0" lvl="0" marL="0" rtl="0" algn="l">
              <a:spcBef>
                <a:spcPts val="1000"/>
              </a:spcBef>
              <a:spcAft>
                <a:spcPts val="0"/>
              </a:spcAft>
              <a:buClr>
                <a:schemeClr val="dk1"/>
              </a:buClr>
              <a:buSzPct val="100000"/>
              <a:buNone/>
            </a:pPr>
            <a:r>
              <a:rPr lang="en-US"/>
              <a:t>       int length = str1.charAt(3);</a:t>
            </a:r>
            <a:endParaRPr/>
          </a:p>
          <a:p>
            <a:pPr indent="0" lvl="0" marL="0" rtl="0" algn="l">
              <a:spcBef>
                <a:spcPts val="1000"/>
              </a:spcBef>
              <a:spcAft>
                <a:spcPts val="0"/>
              </a:spcAft>
              <a:buClr>
                <a:schemeClr val="dk1"/>
              </a:buClr>
              <a:buSzPct val="100000"/>
              <a:buNone/>
            </a:pPr>
            <a:r>
              <a:rPr lang="en-US"/>
              <a:t>       System.out.println(str1.length());</a:t>
            </a:r>
            <a:endParaRPr/>
          </a:p>
          <a:p>
            <a:pPr indent="0" lvl="0" marL="0" rtl="0" algn="l">
              <a:spcBef>
                <a:spcPts val="1000"/>
              </a:spcBef>
              <a:spcAft>
                <a:spcPts val="0"/>
              </a:spcAft>
              <a:buClr>
                <a:schemeClr val="dk1"/>
              </a:buClr>
              <a:buSzPct val="100000"/>
              <a:buNone/>
            </a:pPr>
            <a:r>
              <a:rPr lang="en-US"/>
              <a:t>  }</a:t>
            </a:r>
            <a:endParaRPr/>
          </a:p>
          <a:p>
            <a:pPr indent="0" lvl="0" marL="0" rtl="0" algn="l">
              <a:spcBef>
                <a:spcPts val="1000"/>
              </a:spcBef>
              <a:spcAft>
                <a:spcPts val="0"/>
              </a:spcAft>
              <a:buClr>
                <a:schemeClr val="dk1"/>
              </a:buClr>
              <a:buSzPct val="100000"/>
              <a:buNone/>
            </a:pPr>
            <a:r>
              <a:rPr lang="en-US"/>
              <a:t>}</a:t>
            </a:r>
            <a:endParaRPr b="1" i="0">
              <a:solidFill>
                <a:srgbClr val="25265E"/>
              </a:solidFill>
              <a:highlight>
                <a:srgbClr val="F9FAFC"/>
              </a:highlight>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2024-05-01T09:12:25Z</dcterms:created>
  <dc:creator>Atul Dhariwal</dc:creator>
</cp:coreProperties>
</file>