
<file path=[Content_Types].xml><?xml version="1.0" encoding="utf-8"?>
<Types xmlns="http://schemas.openxmlformats.org/package/2006/content-types">
  <Default ContentType="application/vnd.openxmlformats-officedocument.vmlDrawing" Extension="vml"/>
  <Default ContentType="application/vnd.openxmlformats-officedocument.oleObject" Extension="bin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oleObject" PartName="/ppt/embeddings/oleObject13.bin"/>
  <Override ContentType="application/vnd.openxmlformats-officedocument.oleObject" PartName="/ppt/embeddings/oleObject9.bin"/>
  <Override ContentType="application/vnd.openxmlformats-officedocument.oleObject" PartName="/ppt/embeddings/oleObject6.bin"/>
  <Override ContentType="application/vnd.openxmlformats-officedocument.oleObject" PartName="/ppt/embeddings/oleObject4.bin"/>
  <Override ContentType="application/vnd.openxmlformats-officedocument.oleObject" PartName="/ppt/embeddings/oleObject1.bin"/>
  <Override ContentType="application/vnd.openxmlformats-officedocument.oleObject" PartName="/ppt/embeddings/oleObject11.bin"/>
  <Override ContentType="application/vnd.openxmlformats-officedocument.oleObject" PartName="/ppt/embeddings/oleObject8.bin"/>
  <Override ContentType="application/vnd.openxmlformats-officedocument.oleObject" PartName="/ppt/embeddings/oleObject12.bin"/>
  <Override ContentType="application/vnd.openxmlformats-officedocument.oleObject" PartName="/ppt/embeddings/oleObject3.bin"/>
  <Override ContentType="application/vnd.openxmlformats-officedocument.oleObject" PartName="/ppt/embeddings/oleObject5.bin"/>
  <Override ContentType="application/vnd.openxmlformats-officedocument.oleObject" PartName="/ppt/embeddings/oleObject7.bin"/>
  <Override ContentType="application/vnd.openxmlformats-officedocument.oleObject" PartName="/ppt/embeddings/oleObject2.bin"/>
  <Override ContentType="application/vnd.openxmlformats-officedocument.oleObject" PartName="/ppt/embeddings/oleObject10.bin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ga02Ld/FBoMFzSMmxN2c5LW5Q/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660023C-04BC-4868-91F9-A94FCC063770}">
  <a:tblStyle styleId="{9660023C-04BC-4868-91F9-A94FCC06377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1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1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10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11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12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13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5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7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8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9.v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1.bin"/><Relationship Id="rId6" Type="http://schemas.openxmlformats.org/officeDocument/2006/relationships/image" Target="../media/image5.png"/><Relationship Id="rId7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vmlDrawing" Target="../drawings/vmlDrawing10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10.bin"/><Relationship Id="rId6" Type="http://schemas.openxmlformats.org/officeDocument/2006/relationships/oleObject" Target="../embeddings/oleObject10.bin"/><Relationship Id="rId7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vmlDrawing" Target="../drawings/vmlDrawing11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11.bin"/><Relationship Id="rId6" Type="http://schemas.openxmlformats.org/officeDocument/2006/relationships/oleObject" Target="../embeddings/oleObject11.bin"/><Relationship Id="rId7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vmlDrawing" Target="../drawings/vmlDrawing12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2.bin"/><Relationship Id="rId7" Type="http://schemas.openxmlformats.org/officeDocument/2006/relationships/image" Target="../media/image6.png"/></Relationships>
</file>

<file path=ppt/slides/_rels/slide13.xml.rels><?xml version="1.0" encoding="UTF-8" standalone="yes"?><Relationships xmlns="http://schemas.openxmlformats.org/package/2006/relationships"><Relationship Id="rId20" Type="http://schemas.openxmlformats.org/officeDocument/2006/relationships/hyperlink" Target="https://onlinecourses.swayam2.ac.in/cec21_cs08/preview" TargetMode="External"/><Relationship Id="rId22" Type="http://schemas.openxmlformats.org/officeDocument/2006/relationships/hyperlink" Target="https://onlinecourses.swayam2.ac.in/cec21_cs08/preview" TargetMode="External"/><Relationship Id="rId21" Type="http://schemas.openxmlformats.org/officeDocument/2006/relationships/hyperlink" Target="https://onlinecourses.swayam2.ac.in/cec21_cs08/preview" TargetMode="External"/><Relationship Id="rId24" Type="http://schemas.openxmlformats.org/officeDocument/2006/relationships/hyperlink" Target="https://onlinecourses.swayam2.ac.in/cec21_cs08/preview" TargetMode="External"/><Relationship Id="rId23" Type="http://schemas.openxmlformats.org/officeDocument/2006/relationships/hyperlink" Target="https://onlinecourses.swayam2.ac.in/cec21_cs08/preview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vmlDrawing" Target="../drawings/vmlDrawing13.vml"/><Relationship Id="rId4" Type="http://schemas.openxmlformats.org/officeDocument/2006/relationships/image" Target="../media/image1.png"/><Relationship Id="rId9" Type="http://schemas.openxmlformats.org/officeDocument/2006/relationships/hyperlink" Target="https://onlinecourses.swayam2.ac.in/cec21_cs08/preview" TargetMode="External"/><Relationship Id="rId26" Type="http://schemas.openxmlformats.org/officeDocument/2006/relationships/hyperlink" Target="https://onlinecourses.swayam2.ac.in/cec21_cs08/preview" TargetMode="External"/><Relationship Id="rId25" Type="http://schemas.openxmlformats.org/officeDocument/2006/relationships/hyperlink" Target="https://onlinecourses.swayam2.ac.in/cec21_cs08/preview" TargetMode="External"/><Relationship Id="rId28" Type="http://schemas.openxmlformats.org/officeDocument/2006/relationships/oleObject" Target="../embeddings/oleObject13.bin"/><Relationship Id="rId27" Type="http://schemas.openxmlformats.org/officeDocument/2006/relationships/hyperlink" Target="https://onlinecourses.swayam2.ac.in/cec21_cs08/preview" TargetMode="External"/><Relationship Id="rId5" Type="http://schemas.openxmlformats.org/officeDocument/2006/relationships/hyperlink" Target="https://onlinecourses.swayam2.ac.in/cec21_cs08/preview" TargetMode="External"/><Relationship Id="rId6" Type="http://schemas.openxmlformats.org/officeDocument/2006/relationships/hyperlink" Target="https://onlinecourses.swayam2.ac.in/cec21_cs08/preview" TargetMode="External"/><Relationship Id="rId29" Type="http://schemas.openxmlformats.org/officeDocument/2006/relationships/oleObject" Target="../embeddings/oleObject13.bin"/><Relationship Id="rId7" Type="http://schemas.openxmlformats.org/officeDocument/2006/relationships/hyperlink" Target="https://onlinecourses.swayam2.ac.in/cec21_cs08/preview" TargetMode="External"/><Relationship Id="rId8" Type="http://schemas.openxmlformats.org/officeDocument/2006/relationships/hyperlink" Target="https://onlinecourses.swayam2.ac.in/cec21_cs08/preview" TargetMode="External"/><Relationship Id="rId30" Type="http://schemas.openxmlformats.org/officeDocument/2006/relationships/image" Target="../media/image6.png"/><Relationship Id="rId11" Type="http://schemas.openxmlformats.org/officeDocument/2006/relationships/hyperlink" Target="https://onlinecourses.swayam2.ac.in/cec21_cs08/preview" TargetMode="External"/><Relationship Id="rId10" Type="http://schemas.openxmlformats.org/officeDocument/2006/relationships/hyperlink" Target="https://onlinecourses.swayam2.ac.in/cec21_cs08/preview" TargetMode="External"/><Relationship Id="rId13" Type="http://schemas.openxmlformats.org/officeDocument/2006/relationships/hyperlink" Target="https://onlinecourses.swayam2.ac.in/cec21_cs08/preview" TargetMode="External"/><Relationship Id="rId12" Type="http://schemas.openxmlformats.org/officeDocument/2006/relationships/hyperlink" Target="https://onlinecourses.swayam2.ac.in/cec21_cs08/preview" TargetMode="External"/><Relationship Id="rId15" Type="http://schemas.openxmlformats.org/officeDocument/2006/relationships/hyperlink" Target="https://onlinecourses.swayam2.ac.in/cec21_cs08/preview" TargetMode="External"/><Relationship Id="rId14" Type="http://schemas.openxmlformats.org/officeDocument/2006/relationships/hyperlink" Target="https://onlinecourses.swayam2.ac.in/cec21_cs08/preview" TargetMode="External"/><Relationship Id="rId17" Type="http://schemas.openxmlformats.org/officeDocument/2006/relationships/hyperlink" Target="https://onlinecourses.swayam2.ac.in/cec21_cs08/preview" TargetMode="External"/><Relationship Id="rId16" Type="http://schemas.openxmlformats.org/officeDocument/2006/relationships/hyperlink" Target="https://onlinecourses.swayam2.ac.in/cec21_cs08/preview" TargetMode="External"/><Relationship Id="rId19" Type="http://schemas.openxmlformats.org/officeDocument/2006/relationships/hyperlink" Target="https://onlinecourses.swayam2.ac.in/cec21_cs08/preview" TargetMode="External"/><Relationship Id="rId18" Type="http://schemas.openxmlformats.org/officeDocument/2006/relationships/hyperlink" Target="https://onlinecourses.swayam2.ac.in/cec21_cs08/preview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vmlDrawing" Target="../drawings/vmlDrawing2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2.bin"/><Relationship Id="rId7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vmlDrawing" Target="../drawings/vmlDrawing3.vml"/><Relationship Id="rId4" Type="http://schemas.openxmlformats.org/officeDocument/2006/relationships/hyperlink" Target="mailto:srividya.r@cmrit.ac.in" TargetMode="External"/><Relationship Id="rId5" Type="http://schemas.openxmlformats.org/officeDocument/2006/relationships/image" Target="../media/image1.png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3.bin"/><Relationship Id="rId8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vmlDrawing" Target="../drawings/vmlDrawing4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4.bin"/><Relationship Id="rId7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vmlDrawing" Target="../drawings/vmlDrawing5.vml"/><Relationship Id="rId4" Type="http://schemas.openxmlformats.org/officeDocument/2006/relationships/image" Target="../media/image2.png"/><Relationship Id="rId5" Type="http://schemas.openxmlformats.org/officeDocument/2006/relationships/oleObject" Target="../embeddings/oleObject5.bin"/><Relationship Id="rId6" Type="http://schemas.openxmlformats.org/officeDocument/2006/relationships/oleObject" Target="../embeddings/oleObject5.bin"/><Relationship Id="rId7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vmlDrawing" Target="../drawings/vmlDrawing6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6.bin"/><Relationship Id="rId6" Type="http://schemas.openxmlformats.org/officeDocument/2006/relationships/oleObject" Target="../embeddings/oleObject6.bin"/><Relationship Id="rId7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vmlDrawing" Target="../drawings/vmlDrawing7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7.bin"/><Relationship Id="rId6" Type="http://schemas.openxmlformats.org/officeDocument/2006/relationships/oleObject" Target="../embeddings/oleObject7.bin"/><Relationship Id="rId7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vmlDrawing" Target="../drawings/vmlDrawing8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8.bin"/><Relationship Id="rId6" Type="http://schemas.openxmlformats.org/officeDocument/2006/relationships/oleObject" Target="../embeddings/oleObject8.bin"/><Relationship Id="rId7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vmlDrawing" Target="../drawings/vmlDrawing9.v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9.bin"/><Relationship Id="rId6" Type="http://schemas.openxmlformats.org/officeDocument/2006/relationships/oleObject" Target="../embeddings/oleObject9.bin"/><Relationship Id="rId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14400" y="457200"/>
            <a:ext cx="710311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BIOLOGY FOR COMPUTER ENGINEERS- BBOC407</a:t>
            </a:r>
            <a:br>
              <a:rPr lang="en-US"/>
            </a:b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5029200" y="2819400"/>
            <a:ext cx="35052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5000"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By</a:t>
            </a:r>
            <a:endParaRPr/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Dr. Srividya R</a:t>
            </a:r>
            <a:endParaRPr/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Associate Professor</a:t>
            </a:r>
            <a:endParaRPr/>
          </a:p>
          <a:p>
            <a:pPr indent="0" lvl="0" marL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lang="en-US"/>
              <a:t>Dept of ISE</a:t>
            </a:r>
            <a:endParaRPr/>
          </a:p>
        </p:txBody>
      </p:sp>
      <p:graphicFrame>
        <p:nvGraphicFramePr>
          <p:cNvPr id="86" name="Google Shape;86;p1"/>
          <p:cNvGraphicFramePr/>
          <p:nvPr/>
        </p:nvGraphicFramePr>
        <p:xfrm>
          <a:off x="282575" y="2286000"/>
          <a:ext cx="5096510" cy="3651885"/>
        </p:xfrm>
        <a:graphic>
          <a:graphicData uri="http://schemas.openxmlformats.org/presentationml/2006/ole">
            <mc:AlternateContent>
              <mc:Choice Requires="v">
                <p:oleObj r:id="rId4" imgH="3651885" imgW="5096510" progId="Paint.Picture" spid="_x0000_s1">
                  <p:embed/>
                </p:oleObj>
              </mc:Choice>
              <mc:Fallback>
                <p:oleObj r:id="rId5" imgH="3651885" imgW="5096510" progId="Paint.Picture">
                  <p:embed/>
                  <p:pic>
                    <p:nvPicPr>
                      <p:cNvPr id="86" name="Google Shape;86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282575" y="2286000"/>
                        <a:ext cx="5096510" cy="36518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descr="CMRIT A++ Logo-01" id="87" name="Google Shape;87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725410" y="86995"/>
            <a:ext cx="1419225" cy="9436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/>
          <p:nvPr>
            <p:ph type="title"/>
          </p:nvPr>
        </p:nvSpPr>
        <p:spPr>
          <a:xfrm>
            <a:off x="1219200" y="274955"/>
            <a:ext cx="74676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ct val="1000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Text books 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57" name="Google Shape;157;p10"/>
          <p:cNvSpPr txBox="1"/>
          <p:nvPr>
            <p:ph idx="1" type="body"/>
          </p:nvPr>
        </p:nvSpPr>
        <p:spPr>
          <a:xfrm>
            <a:off x="215900" y="940435"/>
            <a:ext cx="8735060" cy="57207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Biology for Engineers, Rajendra Singh C and Rathnakar Rao N, Rajendra Singh C and Rathnakar Rao N Publishing, Bengaluru, 2023.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Human Physiology, Stuart Fox, Krista Rompolski, McGraw-Hill eBook. 16th Edition, 2022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 Biology for Engineers, Thyagarajan S., Selvamurugan N., Rajesh M.P., Nazeer R.A., Thilagaraj W., Barathi S., and Jaganthan M.K., Tata McGraw-Hill, New Delhi, 2012.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Biology for Engineers, Arthur T. Johnson, CRC Press, Taylor and Francis, 2011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Biomedical Instrumentation, Leslie Cromwell, Prentice Hall 2011.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Biology for Engineers, Sohini Singh and Tanu Allen, Vayu Education of India, New Delhi, 2014.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Biomimetics: Nature-Based Innovation, Yoseph Bar-Cohen, 1st edition, 2012, CRC Press.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Bio-Inspired Artificial Intelligence: Theories, Methods and Technologies, D. Floreano and C. Mattiussi, MIT Press, 2008.  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2250">
                <a:latin typeface="Times New Roman"/>
                <a:ea typeface="Times New Roman"/>
                <a:cs typeface="Times New Roman"/>
                <a:sym typeface="Times New Roman"/>
              </a:rPr>
              <a:t>Bioremediation of heavy metals: bacterial participation, by C R Sunilkumar, N GeethaA C  Udayashankar Lambert Academic Publishing, 2019.</a:t>
            </a:r>
            <a:endParaRPr sz="225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58" name="Google Shape;158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9" name="Google Shape;159;p10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59" name="Google Shape;159;p10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"/>
          <p:cNvSpPr txBox="1"/>
          <p:nvPr>
            <p:ph type="title"/>
          </p:nvPr>
        </p:nvSpPr>
        <p:spPr>
          <a:xfrm>
            <a:off x="834390" y="274955"/>
            <a:ext cx="7852410" cy="933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00B050"/>
                </a:solidFill>
              </a:rPr>
              <a:t> Assessment Plan &amp; Best Practices</a:t>
            </a:r>
            <a:endParaRPr sz="4000">
              <a:solidFill>
                <a:srgbClr val="00B050"/>
              </a:solidFill>
            </a:endParaRPr>
          </a:p>
        </p:txBody>
      </p:sp>
      <p:pic>
        <p:nvPicPr>
          <p:cNvPr descr="C:\Users\cmrit\Desktop\Cmrit.png" id="165" name="Google Shape;165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1"/>
          <p:cNvSpPr txBox="1"/>
          <p:nvPr/>
        </p:nvSpPr>
        <p:spPr>
          <a:xfrm>
            <a:off x="762000" y="4195445"/>
            <a:ext cx="6248400" cy="21297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Practices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Case Study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Quiz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Poster Presentation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Flip Classes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11"/>
          <p:cNvSpPr txBox="1"/>
          <p:nvPr/>
        </p:nvSpPr>
        <p:spPr>
          <a:xfrm>
            <a:off x="685800" y="1600200"/>
            <a:ext cx="39624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Assessment Plan</a:t>
            </a:r>
            <a:endParaRPr b="1"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68" name="Google Shape;168;p11"/>
          <p:cNvGraphicFramePr/>
          <p:nvPr/>
        </p:nvGraphicFramePr>
        <p:xfrm>
          <a:off x="2383790" y="2171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{9660023C-04BC-4868-91F9-A94FCC063770}</a:tableStyleId>
              </a:tblPr>
              <a:tblGrid>
                <a:gridCol w="1322075"/>
                <a:gridCol w="3771275"/>
              </a:tblGrid>
              <a:tr h="414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IAT #</a:t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Syllabus</a:t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4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IAT-1</a:t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Class # 01 – 12 (45% Syllabus Completed)</a:t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35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IAT-2</a:t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Times New Roman"/>
                        <a:buNone/>
                      </a:pPr>
                      <a:r>
                        <a:rPr b="0" lang="en-US" sz="14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Class # 13– 24  (90% Syllabus Completed)</a:t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>
                    <a:lnL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8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69" name="Google Shape;169;p11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69" name="Google Shape;169;p11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  Expected Classroom Behavior</a:t>
            </a:r>
            <a:endParaRPr>
              <a:solidFill>
                <a:srgbClr val="00B050"/>
              </a:solidFill>
            </a:endParaRPr>
          </a:p>
        </p:txBody>
      </p:sp>
      <p:pic>
        <p:nvPicPr>
          <p:cNvPr descr="C:\Users\cmrit\Desktop\Cmrit.png" id="175" name="Google Shape;17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Interactive Learning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Attendance : 85%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Hand written non plagiarized Assignment/ Quiz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Adhering to the deadlines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Maintain Discipline in class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77" name="Google Shape;177;p12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77" name="Google Shape;177;p12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"/>
          <p:cNvSpPr txBox="1"/>
          <p:nvPr>
            <p:ph type="title"/>
          </p:nvPr>
        </p:nvSpPr>
        <p:spPr>
          <a:xfrm>
            <a:off x="457200" y="274955"/>
            <a:ext cx="8229600" cy="8559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  Some Useful Links</a:t>
            </a:r>
            <a:endParaRPr>
              <a:solidFill>
                <a:srgbClr val="00B050"/>
              </a:solidFill>
            </a:endParaRPr>
          </a:p>
        </p:txBody>
      </p:sp>
      <p:pic>
        <p:nvPicPr>
          <p:cNvPr descr="C:\Users\cmrit\Desktop\Cmrit.png" id="183" name="Google Shape;18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3"/>
          <p:cNvSpPr txBox="1"/>
          <p:nvPr>
            <p:ph idx="1" type="body"/>
          </p:nvPr>
        </p:nvSpPr>
        <p:spPr>
          <a:xfrm>
            <a:off x="181610" y="1212850"/>
            <a:ext cx="8804275" cy="54438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https://nptel.ac.in/courses/121106008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6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7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8"/>
              </a:rPr>
              <a:t>https://freevideolectures.com/course/4877/nptel-biology-engineers-other-non-biologists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9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0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1"/>
              </a:rPr>
              <a:t>https://ocw.mit.edu/courses/20-020-introduction-to-biological-engineering-design-spring-2009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2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3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4"/>
              </a:rPr>
              <a:t>https://ocw.mit.edu/courses/20-010j-introduction-to-bioengineering-be-010j-spring-2006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5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6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17"/>
              </a:rPr>
              <a:t>https://www.coursera.org/courses?query=biology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8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19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0"/>
              </a:rPr>
              <a:t>https://onlinecourses.nptel.ac.in/noc19_ge31/preview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21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22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3"/>
              </a:rPr>
              <a:t>https://www.classcentral.com/subject/biology 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24"/>
            </a:endParaRPr>
          </a:p>
          <a:p>
            <a:pPr indent="-23495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25"/>
            </a:endParaRPr>
          </a:p>
          <a:p>
            <a:pPr indent="-342900" lvl="0" marL="34290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lang="en-US" sz="17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6"/>
              </a:rPr>
              <a:t>https://www.futurelearn.com/courses/biology-basic-concepts</a:t>
            </a:r>
            <a:endParaRPr sz="1700" u="sng">
              <a:solidFill>
                <a:schemeClr val="hlink"/>
              </a:solidFill>
              <a:latin typeface="Times New Roman"/>
              <a:ea typeface="Times New Roman"/>
              <a:cs typeface="Times New Roman"/>
              <a:sym typeface="Times New Roman"/>
              <a:hlinkClick r:id="rId27"/>
            </a:endParaRPr>
          </a:p>
        </p:txBody>
      </p:sp>
      <p:graphicFrame>
        <p:nvGraphicFramePr>
          <p:cNvPr id="185" name="Google Shape;185;p13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28" imgH="784860" imgW="1177290" progId="Paint.Picture" spid="_x0000_s1">
                  <p:embed/>
                </p:oleObj>
              </mc:Choice>
              <mc:Fallback>
                <p:oleObj r:id="rId29" imgH="784860" imgW="1177290" progId="Paint.Picture">
                  <p:embed/>
                  <p:pic>
                    <p:nvPicPr>
                      <p:cNvPr id="185" name="Google Shape;185;p13"/>
                      <p:cNvPicPr preferRelativeResize="0"/>
                      <p:nvPr/>
                    </p:nvPicPr>
                    <p:blipFill rotWithShape="1">
                      <a:blip r:embed="rId30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4"/>
          <p:cNvSpPr txBox="1"/>
          <p:nvPr>
            <p:ph idx="1" type="body"/>
          </p:nvPr>
        </p:nvSpPr>
        <p:spPr>
          <a:xfrm>
            <a:off x="457200" y="609600"/>
            <a:ext cx="8229600" cy="5257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</a:pPr>
            <a:r>
              <a:t/>
            </a:r>
            <a:endParaRPr sz="8000">
              <a:latin typeface="Algerian"/>
              <a:ea typeface="Algerian"/>
              <a:cs typeface="Algerian"/>
              <a:sym typeface="Algerian"/>
            </a:endParaRPr>
          </a:p>
          <a:p>
            <a:pPr indent="-342900" lvl="0" marL="34290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</a:pPr>
            <a:r>
              <a:rPr lang="en-US" sz="8000">
                <a:latin typeface="Algerian"/>
                <a:ea typeface="Algerian"/>
                <a:cs typeface="Algerian"/>
                <a:sym typeface="Algerian"/>
              </a:rPr>
              <a:t>THANK YOU</a:t>
            </a:r>
            <a:endParaRPr sz="8000">
              <a:latin typeface="Algerian"/>
              <a:ea typeface="Algerian"/>
              <a:cs typeface="Algerian"/>
              <a:sym typeface="Algerian"/>
            </a:endParaRPr>
          </a:p>
        </p:txBody>
      </p:sp>
      <p:pic>
        <p:nvPicPr>
          <p:cNvPr descr="C:\Users\cmrit\Desktop\Cmrit.png" id="191" name="Google Shape;1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48930" y="6073140"/>
            <a:ext cx="1177289" cy="784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   Overview of Day 1 Session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Introduction to Subject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Importance of the Subject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Syllabus Overview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Course Objectives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Pre-Requisites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Course Outcomes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Text books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Assessment Plan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Expected Classroom behavior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Some useful Links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94" name="Google Shape;9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73592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5" name="Google Shape;95;p2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95" name="Google Shape;95;p2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Introduction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>
                <a:latin typeface="Times New Roman"/>
                <a:ea typeface="Times New Roman"/>
                <a:cs typeface="Times New Roman"/>
                <a:sym typeface="Times New Roman"/>
              </a:rPr>
              <a:t> Dr. Srividya R</a:t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Designation: </a:t>
            </a:r>
            <a:r>
              <a:rPr lang="en-US" sz="2000"/>
              <a:t>Associate Professor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Department: </a:t>
            </a:r>
            <a:r>
              <a:rPr lang="en-US" sz="2000"/>
              <a:t>ISE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Teaching Experience : 11+</a:t>
            </a:r>
            <a:r>
              <a:rPr lang="en-US" sz="2000"/>
              <a:t> years 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Interested Research Area: </a:t>
            </a:r>
            <a:r>
              <a:rPr lang="en-US" sz="2000"/>
              <a:t>Artificial Intelligence, Machine Learning Cryptography , Network Security, Biometrics.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Contact details: </a:t>
            </a:r>
            <a:r>
              <a:rPr lang="en-US" sz="2000" u="sng">
                <a:solidFill>
                  <a:schemeClr val="hlink"/>
                </a:solidFill>
                <a:hlinkClick r:id="rId4"/>
              </a:rPr>
              <a:t>srividya.r@cmrit.ac.in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1" lang="en-US" sz="2000"/>
              <a:t>Discussion Hours: </a:t>
            </a:r>
            <a:r>
              <a:rPr lang="en-US" sz="2000"/>
              <a:t>8 am – 4 pm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02" name="Google Shape;10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0"/>
            <a:ext cx="173592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3" name="Google Shape;103;p3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6" imgH="784860" imgW="1177290" progId="Paint.Picture" spid="_x0000_s1">
                  <p:embed/>
                </p:oleObj>
              </mc:Choice>
              <mc:Fallback>
                <p:oleObj r:id="rId7" imgH="784860" imgW="1177290" progId="Paint.Picture">
                  <p:embed/>
                  <p:pic>
                    <p:nvPicPr>
                      <p:cNvPr id="103" name="Google Shape;103;p3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Introduction to Subject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457200" y="1524635"/>
            <a:ext cx="8229600" cy="50590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0" marR="13652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1400"/>
              <a:buNone/>
            </a:pPr>
            <a:r>
              <a:rPr b="1" lang="en-US" sz="2000">
                <a:solidFill>
                  <a:srgbClr val="E36C0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 Biology?</a:t>
            </a:r>
            <a:endParaRPr b="1" sz="2000">
              <a:solidFill>
                <a:srgbClr val="E36C0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1" marL="0" marR="136525" rtl="0" algn="just">
              <a:lnSpc>
                <a:spcPct val="115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b="1" sz="1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285750" marR="136525" rtl="0"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It offers interdisciplinary perspectives and potential applications in areas such as </a:t>
            </a: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bioinformatics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computational biology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 and </a:t>
            </a: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medical technology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136525" rtl="0"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285750" marR="136525" rtl="0"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It</a:t>
            </a:r>
            <a:r>
              <a:rPr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 enhances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 the student's ability to </a:t>
            </a:r>
            <a:r>
              <a:rPr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integrate 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biological concepts into computer science advancements.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6850" lvl="1" marL="285750" marR="136525" rtl="0"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285750" marR="136525" rtl="0" algn="just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</a:pP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Any engineer, irrespective of the parent discipline, has a </a:t>
            </a:r>
            <a:r>
              <a:rPr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high probability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 of using the disciplinary skills toward </a:t>
            </a:r>
            <a:r>
              <a:rPr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designing/improving 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biological systems in the future. 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10" name="Google Shape;11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73592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1" name="Google Shape;111;p4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11" name="Google Shape;111;p4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Importance of the Subject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17" name="Google Shape;117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1. It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enables 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the students with the basic biological concepts and their engineering applications.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2. It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enables 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the students with an understanding of bio-design principles to create novel devices and structures.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3. It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provides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an appreciation of how biological systems can be re-designed as substitute products for natural systems.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4. It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helps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develop the interdisciplinary vision of biological engineering.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MRIT A++ Logo-01" id="118" name="Google Shape;11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86995"/>
            <a:ext cx="1247775" cy="82994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9" name="Google Shape;119;p5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19" name="Google Shape;119;p5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Syllabus Overview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457200" y="1600200"/>
            <a:ext cx="836295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4572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CELL BASIC UNIT OF LIFE 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: Introduction.  Biomolecules, Importance of special biomolecules..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/>
          </a:p>
          <a:p>
            <a:pPr indent="-4572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APPLICATION OF BIOMOLECULES 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: Carbohydrates, Nucleic acids, Proteins, Lipids, Enzymes...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ADAPTATION OF ANATOMICAL PRINCIPLES FOR BIOENGINEERING DESIGN 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: Brain as a CPU system. Eye as a Camera system. Heart as a pump system. Lungs as purification system. Kidney as a filtration system...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NATURE-BIOINSPIRED MATERIALS AND MECHANISMS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 : Photosynthesis, Human Blood substitutes- hemoglobin...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457200" rtl="0" algn="just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b="1" i="1" lang="en-US" sz="1800">
                <a:latin typeface="Times New Roman"/>
                <a:ea typeface="Times New Roman"/>
                <a:cs typeface="Times New Roman"/>
                <a:sym typeface="Times New Roman"/>
              </a:rPr>
              <a:t>TRENDS IN BIOENGINEERING</a:t>
            </a:r>
            <a:r>
              <a:rPr lang="en-US" sz="1800">
                <a:latin typeface="Times New Roman"/>
                <a:ea typeface="Times New Roman"/>
                <a:cs typeface="Times New Roman"/>
                <a:sym typeface="Times New Roman"/>
              </a:rPr>
              <a:t> : Bioprinting, Biocomputing, bioimaging and Artificial Intelligence for disease diagnosis....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26" name="Google Shape;12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73592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7" name="Google Shape;127;p6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27" name="Google Shape;127;p6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Course Objectives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33" name="Google Shape;133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To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familiarize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the students with the basic biological concepts and their engineering applications.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To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 enable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the students with an understanding of biodesign principles to create novel devices and structures.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To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provide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the students an appreciation of how biological systems can be re-designed as substitute products for natural systems.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To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motivate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the students to develop interdisciplinary vision of biological engineering.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34" name="Google Shape;13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5" name="Google Shape;135;p7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35" name="Google Shape;135;p7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Pre Requisites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41" name="Google Shape;141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No Pre Requisites Required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42" name="Google Shape;14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3" name="Google Shape;143;p8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43" name="Google Shape;143;p8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4400"/>
              <a:buFont typeface="Calibri"/>
              <a:buNone/>
            </a:pPr>
            <a:r>
              <a:rPr lang="en-US">
                <a:solidFill>
                  <a:srgbClr val="00B050"/>
                </a:solidFill>
              </a:rPr>
              <a:t>Course Outcomes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149" name="Google Shape;149;p9"/>
          <p:cNvSpPr txBox="1"/>
          <p:nvPr>
            <p:ph idx="1" type="body"/>
          </p:nvPr>
        </p:nvSpPr>
        <p:spPr>
          <a:xfrm>
            <a:off x="457200" y="1417955"/>
            <a:ext cx="8229600" cy="4708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At the end of the course, the student will be able to :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1. Elucidate the </a:t>
            </a:r>
            <a:r>
              <a:rPr i="1" lang="en-US" sz="2000">
                <a:latin typeface="Times New Roman"/>
                <a:ea typeface="Times New Roman"/>
                <a:cs typeface="Times New Roman"/>
                <a:sym typeface="Times New Roman"/>
              </a:rPr>
              <a:t>basic</a:t>
            </a: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 biological concepts via relevant industrial applications and case studies.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2. Evaluate the principles of design and development, for exploring novel bioengineering projects.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3. Corroborate the concepts of biomimetics for specific requirements. 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>
                <a:latin typeface="Times New Roman"/>
                <a:ea typeface="Times New Roman"/>
                <a:cs typeface="Times New Roman"/>
                <a:sym typeface="Times New Roman"/>
              </a:rPr>
              <a:t>4. Think critically towards exploring innovative biobased solutions for socially relevant problems.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C:\Users\cmrit\Desktop\Cmrit.png" id="150" name="Google Shape;15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1371600" cy="9144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1" name="Google Shape;151;p9"/>
          <p:cNvGraphicFramePr/>
          <p:nvPr/>
        </p:nvGraphicFramePr>
        <p:xfrm>
          <a:off x="7948930" y="6073140"/>
          <a:ext cx="1177290" cy="784860"/>
        </p:xfrm>
        <a:graphic>
          <a:graphicData uri="http://schemas.openxmlformats.org/presentationml/2006/ole">
            <mc:AlternateContent>
              <mc:Choice Requires="v">
                <p:oleObj r:id="rId5" imgH="784860" imgW="1177290" progId="Paint.Picture" spid="_x0000_s1">
                  <p:embed/>
                </p:oleObj>
              </mc:Choice>
              <mc:Fallback>
                <p:oleObj r:id="rId6" imgH="784860" imgW="1177290" progId="Paint.Picture">
                  <p:embed/>
                  <p:pic>
                    <p:nvPicPr>
                      <p:cNvPr id="151" name="Google Shape;151;p9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7948930" y="6073140"/>
                        <a:ext cx="1177290" cy="7848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cmrit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CC4E462789E64CCF87A4E17077C4EF1D_12</vt:lpwstr>
  </property>
  <property fmtid="{D5CDD505-2E9C-101B-9397-08002B2CF9AE}" pid="3" name="KSOProductBuildVer">
    <vt:lpwstr>1033-12.2.0.13472</vt:lpwstr>
  </property>
</Properties>
</file>